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329" r:id="rId3"/>
    <p:sldId id="333" r:id="rId4"/>
    <p:sldId id="259" r:id="rId5"/>
    <p:sldId id="298" r:id="rId6"/>
    <p:sldId id="334" r:id="rId7"/>
    <p:sldId id="279" r:id="rId8"/>
    <p:sldId id="285" r:id="rId9"/>
    <p:sldId id="315" r:id="rId10"/>
    <p:sldId id="286" r:id="rId11"/>
    <p:sldId id="287" r:id="rId12"/>
    <p:sldId id="317" r:id="rId13"/>
    <p:sldId id="288" r:id="rId14"/>
    <p:sldId id="289" r:id="rId15"/>
    <p:sldId id="295" r:id="rId16"/>
    <p:sldId id="318" r:id="rId17"/>
    <p:sldId id="280" r:id="rId18"/>
    <p:sldId id="283" r:id="rId19"/>
    <p:sldId id="290" r:id="rId20"/>
    <p:sldId id="396" r:id="rId21"/>
    <p:sldId id="321" r:id="rId22"/>
    <p:sldId id="291" r:id="rId23"/>
    <p:sldId id="327" r:id="rId24"/>
    <p:sldId id="293" r:id="rId25"/>
    <p:sldId id="328" r:id="rId26"/>
    <p:sldId id="425" r:id="rId27"/>
    <p:sldId id="426" r:id="rId28"/>
    <p:sldId id="320" r:id="rId29"/>
    <p:sldId id="323" r:id="rId30"/>
    <p:sldId id="372" r:id="rId31"/>
    <p:sldId id="292" r:id="rId32"/>
    <p:sldId id="324" r:id="rId33"/>
    <p:sldId id="263" r:id="rId34"/>
    <p:sldId id="309" r:id="rId35"/>
    <p:sldId id="326" r:id="rId36"/>
    <p:sldId id="319" r:id="rId37"/>
    <p:sldId id="303" r:id="rId38"/>
    <p:sldId id="306" r:id="rId39"/>
    <p:sldId id="398" r:id="rId40"/>
    <p:sldId id="401" r:id="rId41"/>
    <p:sldId id="399" r:id="rId42"/>
    <p:sldId id="40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304"/>
  </p:normalViewPr>
  <p:slideViewPr>
    <p:cSldViewPr snapToGrid="0">
      <p:cViewPr varScale="1">
        <p:scale>
          <a:sx n="65" d="100"/>
          <a:sy n="65" d="100"/>
        </p:scale>
        <p:origin x="21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A1218-8DE7-465D-7AF9-F0755CC60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8AA533-DCD0-2F26-144B-119FBF620E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0C40D-F015-72DB-1912-B952D2C35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C226D-4991-8E46-BF0B-E2809586A6FB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75DD0-B823-BB08-D1FA-0909F0D91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E20D0-ECD0-C1E5-F0D7-A0EBF802A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2EDD-2DDB-1843-A7C1-9D20BFA2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152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5C56C-5C37-175B-1BBE-FCE8CD164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F211D-AFB1-8629-A547-D63A3B946D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631AE-741A-12D8-A12C-7351B8CC6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C226D-4991-8E46-BF0B-E2809586A6FB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19D19-7B67-78F1-5EFA-B3624E14C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2B7C4-8A2F-7CB2-D679-3B4D7EE46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2EDD-2DDB-1843-A7C1-9D20BFA2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0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290FF4-68D0-5FCE-69BB-7719B427C7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210631-BC82-CB2D-464A-9B042802F6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4986CE-7EAC-E361-2A5D-608BF3D1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C226D-4991-8E46-BF0B-E2809586A6FB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D1C0F-B793-2DD7-39BB-45250A4C8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1BB25-3421-2BA2-523F-0BE321FAF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2EDD-2DDB-1843-A7C1-9D20BFA2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076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93F8F-FFDE-8D3E-F900-86DE2997D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0466B-DFD1-F2EF-DB26-8FE93BFDF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7274D-5623-E8D3-85E1-7D20D0A2E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C226D-4991-8E46-BF0B-E2809586A6FB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AD7FC-4D9D-DE68-FF07-F37AF002C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F81A8C-BB68-9569-2784-50342E79B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2EDD-2DDB-1843-A7C1-9D20BFA2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181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24500-1BB7-167A-CF4D-F68F71C31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B9CBF0-5DFB-3137-4983-C2077266C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96CB9-D499-28A2-E97A-4C3244EA8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C226D-4991-8E46-BF0B-E2809586A6FB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3C8DC-4238-452E-F3E4-CEC4C409B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3BA1A-CF29-55D7-275D-AC9EF241F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2EDD-2DDB-1843-A7C1-9D20BFA2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82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3B617-AB31-970F-B697-0A5D5CCC0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8C93D-5ADF-6652-AC35-C6CBCE574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206600-6288-DE7A-F3ED-B5C9FA69B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B435BA-C2CE-2815-9535-78D64538C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C226D-4991-8E46-BF0B-E2809586A6FB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0A7DCE-3831-DA26-7E54-F3F139C18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0ED1A5-4DCC-9E1A-986C-16D5E58EC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2EDD-2DDB-1843-A7C1-9D20BFA2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491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75E18-1DE9-8773-A529-83A56490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03AD0-6981-DCCF-3BE0-EC9676F44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974935-D9C0-3235-1238-09507AA97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CF5556-5E97-6EBD-26FC-DEFC5AD05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DB7291-08CD-CD9A-25FA-6A36AAE5C4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BA44C9-43F5-8C16-813D-0207B1FBF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C226D-4991-8E46-BF0B-E2809586A6FB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5B1CBF-CCC5-E9E8-B2EB-A74A2B561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9E6541-1386-4B2C-FCBF-1A4FBDA01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2EDD-2DDB-1843-A7C1-9D20BFA2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383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BE8B9-BBF2-74B9-EA67-A7A383932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CF0121-59D5-9D70-F970-468B51C6F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C226D-4991-8E46-BF0B-E2809586A6FB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C43EB8-AE0C-5792-0E8F-754229614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5105F1-9B0D-5EE9-A329-7E7448225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2EDD-2DDB-1843-A7C1-9D20BFA2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8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4793-7E33-6124-8558-2FA58AB36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C226D-4991-8E46-BF0B-E2809586A6FB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CA890C-F983-2390-AD69-7597F0B07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9D3A82-182C-AC04-D26F-6F4502E34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2EDD-2DDB-1843-A7C1-9D20BFA2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6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196A7-4BC3-85E0-E209-8236B0B46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1BBFA-7B68-52AD-7720-0687273EF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38DE65-A1E1-ACAA-2B05-724CA703C5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034E26-1AE0-2A1C-9C12-97C383DE7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C226D-4991-8E46-BF0B-E2809586A6FB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4A6255-E25F-F085-8CD4-FC362CD8D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CCAAE-330E-D609-CAD0-2467FDA46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2EDD-2DDB-1843-A7C1-9D20BFA2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826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E648A-B204-55F6-388E-71F945884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1E956A-A572-31C5-DDCB-05BFCEDB8F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5EFEA7-10AF-D9BA-FBF0-95963F82A9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4861E-2DC6-8A68-51A3-9ECF912CC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C226D-4991-8E46-BF0B-E2809586A6FB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9D6233-E8B7-F6FA-BBEE-9129AFD7B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C3535A-3867-E8CA-CA55-BC0ED819D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2EDD-2DDB-1843-A7C1-9D20BFA2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06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077878-AEA0-BE41-9649-07E300947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7B785-62F8-76D2-A52A-CDC8ACD3A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E01E43-C1C4-3153-02AB-2BD4D54880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C226D-4991-8E46-BF0B-E2809586A6FB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9514F-3627-4D29-8D2F-C65EDB8F0A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D9700-A173-DDFB-7F32-5980495B04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322EDD-2DDB-1843-A7C1-9D20BFA2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07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3D2CC67-4982-A098-A891-2B03B25CA2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3696" y="1057835"/>
            <a:ext cx="9075313" cy="364295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7030A0"/>
                </a:solidFill>
                <a:effectLst/>
                <a:latin typeface="Helvetica" pitchFamily="2" charset="0"/>
                <a:cs typeface="Calibri" panose="020F0502020204030204" pitchFamily="34" charset="0"/>
              </a:rPr>
              <a:t>CS7/8745 : Machine Learning</a:t>
            </a:r>
            <a:br>
              <a:rPr lang="en-US" sz="3600" b="1" dirty="0">
                <a:solidFill>
                  <a:srgbClr val="7030A0"/>
                </a:solidFill>
                <a:effectLst/>
                <a:latin typeface="Helvetica" pitchFamily="2" charset="0"/>
                <a:cs typeface="Calibri" panose="020F0502020204030204" pitchFamily="34" charset="0"/>
              </a:rPr>
            </a:br>
            <a:br>
              <a:rPr lang="en-US" sz="3200" b="1" dirty="0">
                <a:effectLst/>
                <a:latin typeface="Helvetica" pitchFamily="2" charset="0"/>
                <a:cs typeface="Calibri" panose="020F0502020204030204" pitchFamily="34" charset="0"/>
              </a:rPr>
            </a:br>
            <a:br>
              <a:rPr lang="en-US" sz="3200" dirty="0">
                <a:effectLst/>
                <a:latin typeface="Helvetica" pitchFamily="2" charset="0"/>
                <a:cs typeface="Calibri" panose="020F0502020204030204" pitchFamily="34" charset="0"/>
              </a:rPr>
            </a:br>
            <a:r>
              <a:rPr lang="en-US" sz="3200" b="1" dirty="0">
                <a:effectLst/>
                <a:latin typeface="Helvetica" pitchFamily="2" charset="0"/>
                <a:cs typeface="Calibri" panose="020F0502020204030204" pitchFamily="34" charset="0"/>
              </a:rPr>
              <a:t>Instructor: </a:t>
            </a:r>
            <a:r>
              <a:rPr lang="en-US" sz="3200" dirty="0">
                <a:effectLst/>
                <a:latin typeface="Helvetica" pitchFamily="2" charset="0"/>
                <a:cs typeface="Calibri" panose="020F0502020204030204" pitchFamily="34" charset="0"/>
              </a:rPr>
              <a:t>Salim </a:t>
            </a:r>
            <a:r>
              <a:rPr lang="en-US" sz="3200" dirty="0" err="1">
                <a:effectLst/>
                <a:latin typeface="Helvetica" pitchFamily="2" charset="0"/>
                <a:cs typeface="Calibri" panose="020F0502020204030204" pitchFamily="34" charset="0"/>
              </a:rPr>
              <a:t>Sazzed</a:t>
            </a:r>
            <a:br>
              <a:rPr lang="en-US" sz="3200" dirty="0">
                <a:effectLst/>
                <a:latin typeface="Helvetica" pitchFamily="2" charset="0"/>
                <a:cs typeface="Calibri" panose="020F0502020204030204" pitchFamily="34" charset="0"/>
              </a:rPr>
            </a:br>
            <a:r>
              <a:rPr lang="en-US" sz="3200" dirty="0">
                <a:effectLst/>
                <a:latin typeface="Helvetica" pitchFamily="2" charset="0"/>
                <a:cs typeface="Calibri" panose="020F0502020204030204" pitchFamily="34" charset="0"/>
              </a:rPr>
              <a:t>Department of Computer Science</a:t>
            </a:r>
            <a:br>
              <a:rPr lang="en-US" sz="3200" dirty="0">
                <a:effectLst/>
                <a:latin typeface="Helvetica" pitchFamily="2" charset="0"/>
                <a:cs typeface="Calibri" panose="020F0502020204030204" pitchFamily="34" charset="0"/>
              </a:rPr>
            </a:br>
            <a:r>
              <a:rPr lang="en-US" sz="3200" dirty="0">
                <a:effectLst/>
                <a:latin typeface="Helvetica" pitchFamily="2" charset="0"/>
                <a:cs typeface="Calibri" panose="020F0502020204030204" pitchFamily="34" charset="0"/>
              </a:rPr>
              <a:t>University of Memphis  </a:t>
            </a:r>
            <a:b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309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8B87E-CFF1-7FF2-89F1-70DC340BF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9733"/>
            <a:ext cx="10515600" cy="5347230"/>
          </a:xfrm>
        </p:spPr>
        <p:txBody>
          <a:bodyPr/>
          <a:lstStyle/>
          <a:p>
            <a:pPr marL="0" indent="0" algn="l">
              <a:buNone/>
            </a:pPr>
            <a:r>
              <a:rPr lang="en-US" b="0" i="0" u="none" strike="noStrike" dirty="0">
                <a:solidFill>
                  <a:srgbClr val="374151"/>
                </a:solidFill>
                <a:effectLst/>
                <a:latin typeface="Avenir Book" panose="02000503020000020003" pitchFamily="2" charset="0"/>
              </a:rPr>
              <a:t>Spatial structure can encompass both </a:t>
            </a:r>
            <a:r>
              <a:rPr lang="en-US" b="1" i="0" u="none" strike="noStrike" dirty="0">
                <a:solidFill>
                  <a:srgbClr val="C00000"/>
                </a:solidFill>
                <a:effectLst/>
                <a:latin typeface="Avenir Book" panose="02000503020000020003" pitchFamily="2" charset="0"/>
              </a:rPr>
              <a:t>local </a:t>
            </a:r>
            <a:r>
              <a:rPr lang="en-US" i="0" u="none" strike="noStrike" dirty="0">
                <a:effectLst/>
                <a:latin typeface="Avenir Book" panose="02000503020000020003" pitchFamily="2" charset="0"/>
              </a:rPr>
              <a:t>and</a:t>
            </a:r>
            <a:r>
              <a:rPr lang="en-US" b="1" i="0" u="none" strike="noStrike" dirty="0">
                <a:solidFill>
                  <a:srgbClr val="C00000"/>
                </a:solidFill>
                <a:effectLst/>
                <a:latin typeface="Avenir Book" panose="02000503020000020003" pitchFamily="2" charset="0"/>
              </a:rPr>
              <a:t> global aspects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Avenir Book" panose="02000503020000020003" pitchFamily="2" charset="0"/>
              </a:rPr>
              <a:t>, depending on the context and the level of detail</a:t>
            </a:r>
            <a:endParaRPr lang="en-US" dirty="0">
              <a:solidFill>
                <a:srgbClr val="374151"/>
              </a:solidFill>
              <a:latin typeface="Avenir Book" panose="02000503020000020003" pitchFamily="2" charset="0"/>
            </a:endParaRPr>
          </a:p>
          <a:p>
            <a:pPr marL="0" indent="0" algn="l">
              <a:buNone/>
            </a:pPr>
            <a:r>
              <a:rPr lang="en-US" b="1" i="0" u="none" strike="noStrike" dirty="0">
                <a:solidFill>
                  <a:srgbClr val="374151"/>
                </a:solidFill>
                <a:effectLst/>
                <a:latin typeface="Avenir Book" panose="02000503020000020003" pitchFamily="2" charset="0"/>
              </a:rPr>
              <a:t>Local Spatial Structure: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en-US" dirty="0">
                <a:solidFill>
                  <a:srgbClr val="374151"/>
                </a:solidFill>
                <a:latin typeface="Avenir Book" panose="02000503020000020003" pitchFamily="2" charset="0"/>
              </a:rPr>
              <a:t>T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Avenir Book" panose="02000503020000020003" pitchFamily="2" charset="0"/>
              </a:rPr>
              <a:t>he organization and patterns of visual elements in a </a:t>
            </a:r>
            <a:r>
              <a:rPr lang="en-US" b="1" i="0" u="none" strike="noStrike" dirty="0">
                <a:solidFill>
                  <a:srgbClr val="374151"/>
                </a:solidFill>
                <a:effectLst/>
                <a:latin typeface="Avenir Book" panose="02000503020000020003" pitchFamily="2" charset="0"/>
              </a:rPr>
              <a:t>relatively small or localized region of an image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Avenir Book" panose="02000503020000020003" pitchFamily="2" charset="0"/>
              </a:rPr>
              <a:t>. </a:t>
            </a:r>
          </a:p>
          <a:p>
            <a:pPr marL="0" indent="0" algn="l">
              <a:buNone/>
            </a:pPr>
            <a:r>
              <a:rPr lang="en-US" b="0" i="0" u="none" strike="noStrike" dirty="0">
                <a:solidFill>
                  <a:srgbClr val="374151"/>
                </a:solidFill>
                <a:effectLst/>
                <a:latin typeface="Avenir Book" panose="02000503020000020003" pitchFamily="2" charset="0"/>
              </a:rPr>
              <a:t>It involves analyzing and understanding the relationships between nearby pixels or features within that region. </a:t>
            </a:r>
          </a:p>
          <a:p>
            <a:pPr marL="0" indent="0" algn="l">
              <a:buNone/>
            </a:pPr>
            <a:r>
              <a:rPr lang="en-US" b="0" i="0" u="none" strike="noStrike" dirty="0">
                <a:solidFill>
                  <a:srgbClr val="374151"/>
                </a:solidFill>
                <a:effectLst/>
                <a:latin typeface="Avenir Book" panose="02000503020000020003" pitchFamily="2" charset="0"/>
              </a:rPr>
              <a:t>For example, when detecting </a:t>
            </a:r>
            <a:r>
              <a:rPr lang="en-US" b="1" i="0" u="none" strike="noStrike" dirty="0">
                <a:solidFill>
                  <a:srgbClr val="C00000"/>
                </a:solidFill>
                <a:effectLst/>
                <a:latin typeface="Avenir Book" panose="02000503020000020003" pitchFamily="2" charset="0"/>
              </a:rPr>
              <a:t>edges or corners 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Avenir Book" panose="02000503020000020003" pitchFamily="2" charset="0"/>
              </a:rPr>
              <a:t>in an image, local spatial structure within those regions.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687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5D0DF-14A1-F367-E1AB-6A7FD8C7D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0" u="none" strike="noStrike" dirty="0">
                <a:effectLst/>
                <a:latin typeface="Avenir Book" panose="02000503020000020003" pitchFamily="2" charset="0"/>
              </a:rPr>
              <a:t>Global spatial structure</a:t>
            </a:r>
            <a:r>
              <a:rPr lang="en-US" b="0" i="0" u="none" strike="noStrike" dirty="0">
                <a:effectLst/>
                <a:latin typeface="Avenir Book" panose="02000503020000020003" pitchFamily="2" charset="0"/>
              </a:rPr>
              <a:t>, on the other hand, pertains to the overall arrangement and relationships of visual elements across the entire image or a larger portion of it. </a:t>
            </a:r>
          </a:p>
          <a:p>
            <a:r>
              <a:rPr lang="en-US" b="0" i="0" u="none" strike="noStrike" dirty="0">
                <a:effectLst/>
                <a:latin typeface="Avenir Book" panose="02000503020000020003" pitchFamily="2" charset="0"/>
              </a:rPr>
              <a:t>It involves understanding how objects or features are positioned relative to each other on a broader scale. </a:t>
            </a:r>
          </a:p>
          <a:p>
            <a:r>
              <a:rPr lang="en-US" b="0" i="0" u="none" strike="noStrike" dirty="0">
                <a:effectLst/>
                <a:latin typeface="Avenir Book" panose="02000503020000020003" pitchFamily="2" charset="0"/>
              </a:rPr>
              <a:t>For example, in scene understanding, recognizing the spatial structure may involve identifying the layout of objects in a room or the arrangement of buildings in a cityscape.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99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FD054-010E-92FA-9E16-D61D4551D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942" y="553200"/>
            <a:ext cx="9188116" cy="620799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latin typeface="Avenir Book" panose="02000503020000020003" pitchFamily="2" charset="0"/>
              </a:rPr>
              <a:t>Learning a Hierarchy of Feature Extractors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874AF6-E8E8-E570-62DC-E9E66AEE129A}"/>
              </a:ext>
            </a:extLst>
          </p:cNvPr>
          <p:cNvSpPr txBox="1"/>
          <p:nvPr/>
        </p:nvSpPr>
        <p:spPr>
          <a:xfrm>
            <a:off x="300789" y="1121885"/>
            <a:ext cx="115904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Transition from local to global spatial structure detection is a consequence of the hierarchical nature of deep neural networks.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venir Book" panose="02000503020000020003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Information extracted in earlier layers is gradually combined and refined in subsequent layers, allowing the network to learn increasingly complex representations of the input data.</a:t>
            </a:r>
          </a:p>
          <a:p>
            <a:endParaRPr lang="en-US" dirty="0"/>
          </a:p>
        </p:txBody>
      </p:sp>
      <p:pic>
        <p:nvPicPr>
          <p:cNvPr id="7" name="Picture 6" descr="An orange rectangular sign with white text&#10;&#10;Description automatically generated">
            <a:extLst>
              <a:ext uri="{FF2B5EF4-FFF2-40B4-BE49-F238E27FC236}">
                <a16:creationId xmlns:a16="http://schemas.microsoft.com/office/drawing/2014/main" id="{C0A3C251-B478-997F-FD71-4725BEF72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04" y="4697340"/>
            <a:ext cx="7772400" cy="1038775"/>
          </a:xfrm>
          <a:prstGeom prst="rect">
            <a:avLst/>
          </a:prstGeom>
        </p:spPr>
      </p:pic>
      <p:pic>
        <p:nvPicPr>
          <p:cNvPr id="2049" name="Picture 1" descr="page7image1844026320">
            <a:extLst>
              <a:ext uri="{FF2B5EF4-FFF2-40B4-BE49-F238E27FC236}">
                <a16:creationId xmlns:a16="http://schemas.microsoft.com/office/drawing/2014/main" id="{4E43A1A0-79E3-D62C-30A5-ED705BA56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3670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age7image1844027120">
            <a:extLst>
              <a:ext uri="{FF2B5EF4-FFF2-40B4-BE49-F238E27FC236}">
                <a16:creationId xmlns:a16="http://schemas.microsoft.com/office/drawing/2014/main" id="{288FE067-4E47-D659-4DEC-9D2927D42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3670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page7image1844027984">
            <a:extLst>
              <a:ext uri="{FF2B5EF4-FFF2-40B4-BE49-F238E27FC236}">
                <a16:creationId xmlns:a16="http://schemas.microsoft.com/office/drawing/2014/main" id="{190CBB85-4586-B359-D93B-714467A5B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3670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iagram of a neural network&#10;&#10;Description automatically generated">
            <a:extLst>
              <a:ext uri="{FF2B5EF4-FFF2-40B4-BE49-F238E27FC236}">
                <a16:creationId xmlns:a16="http://schemas.microsoft.com/office/drawing/2014/main" id="{8C50C9B2-B92A-EB59-2450-2BBF780A0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7497" y="3284622"/>
            <a:ext cx="3984503" cy="329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675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C2A6F-0190-9FC4-4509-EC36085F9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4683"/>
            <a:ext cx="10515600" cy="5506509"/>
          </a:xfrm>
        </p:spPr>
        <p:txBody>
          <a:bodyPr>
            <a:normAutofit lnSpcReduction="10000"/>
          </a:bodyPr>
          <a:lstStyle/>
          <a:p>
            <a:r>
              <a:rPr lang="en-US" b="1" i="0" u="none" strike="noStrike" dirty="0">
                <a:effectLst/>
                <a:latin typeface="Avenir Book" panose="02000503020000020003" pitchFamily="2" charset="0"/>
              </a:rPr>
              <a:t>Earlier Layers (Low-Level Features):</a:t>
            </a:r>
            <a:r>
              <a:rPr lang="en-US" b="0" i="0" u="none" strike="noStrike" dirty="0">
                <a:effectLst/>
                <a:latin typeface="Avenir Book" panose="02000503020000020003" pitchFamily="2" charset="0"/>
              </a:rPr>
              <a:t> Neurons in the initial layers of a CNN are responsible for </a:t>
            </a:r>
            <a:r>
              <a:rPr lang="en-US" b="1" i="0" u="none" strike="noStrike" dirty="0">
                <a:effectLst/>
                <a:latin typeface="Avenir Book" panose="02000503020000020003" pitchFamily="2" charset="0"/>
              </a:rPr>
              <a:t>detecting simple and local patterns</a:t>
            </a:r>
            <a:r>
              <a:rPr lang="en-US" b="0" i="0" u="none" strike="noStrike" dirty="0">
                <a:effectLst/>
                <a:latin typeface="Avenir Book" panose="02000503020000020003" pitchFamily="2" charset="0"/>
              </a:rPr>
              <a:t> or features. These patterns might include </a:t>
            </a:r>
            <a:r>
              <a:rPr lang="en-US" b="1" i="0" u="none" strike="noStrike" dirty="0">
                <a:solidFill>
                  <a:srgbClr val="7030A0"/>
                </a:solidFill>
                <a:effectLst/>
                <a:latin typeface="Avenir Book" panose="02000503020000020003" pitchFamily="2" charset="0"/>
              </a:rPr>
              <a:t>edges, corners, textures, and basic shapes</a:t>
            </a:r>
            <a:r>
              <a:rPr lang="en-US" b="0" i="0" u="none" strike="noStrike" dirty="0">
                <a:solidFill>
                  <a:srgbClr val="7030A0"/>
                </a:solidFill>
                <a:effectLst/>
                <a:latin typeface="Avenir Book" panose="02000503020000020003" pitchFamily="2" charset="0"/>
              </a:rPr>
              <a:t>. </a:t>
            </a:r>
            <a:r>
              <a:rPr lang="en-US" b="0" i="0" u="none" strike="noStrike" dirty="0">
                <a:effectLst/>
                <a:latin typeface="Avenir Book" panose="02000503020000020003" pitchFamily="2" charset="0"/>
              </a:rPr>
              <a:t>The </a:t>
            </a:r>
            <a:r>
              <a:rPr lang="en-US" b="1" i="0" u="none" strike="noStrike" dirty="0">
                <a:effectLst/>
                <a:latin typeface="Avenir Book" panose="02000503020000020003" pitchFamily="2" charset="0"/>
              </a:rPr>
              <a:t>receptive fields </a:t>
            </a:r>
            <a:r>
              <a:rPr lang="en-US" b="0" i="0" u="none" strike="noStrike" dirty="0">
                <a:effectLst/>
                <a:latin typeface="Avenir Book" panose="02000503020000020003" pitchFamily="2" charset="0"/>
              </a:rPr>
              <a:t>of neurons in these layers are relatively </a:t>
            </a:r>
            <a:r>
              <a:rPr lang="en-US" b="1" i="0" u="none" strike="noStrike" dirty="0">
                <a:effectLst/>
                <a:latin typeface="Avenir Book" panose="02000503020000020003" pitchFamily="2" charset="0"/>
              </a:rPr>
              <a:t>small</a:t>
            </a:r>
            <a:r>
              <a:rPr lang="en-US" b="0" i="0" u="none" strike="noStrike" dirty="0">
                <a:effectLst/>
                <a:latin typeface="Avenir Book" panose="02000503020000020003" pitchFamily="2" charset="0"/>
              </a:rPr>
              <a:t>, allowing them to focus on fine-grained details within the input data.</a:t>
            </a:r>
          </a:p>
          <a:p>
            <a:endParaRPr lang="en-US" b="0" i="0" u="none" strike="noStrike" dirty="0">
              <a:effectLst/>
              <a:latin typeface="Avenir Book" panose="02000503020000020003" pitchFamily="2" charset="0"/>
            </a:endParaRPr>
          </a:p>
          <a:p>
            <a:r>
              <a:rPr lang="en-US" b="1" i="0" u="none" strike="noStrike" dirty="0">
                <a:effectLst/>
                <a:latin typeface="Avenir Book" panose="02000503020000020003" pitchFamily="2" charset="0"/>
              </a:rPr>
              <a:t>Intermediate Layers (Mid-Level Features):</a:t>
            </a:r>
            <a:r>
              <a:rPr lang="en-US" b="0" i="0" u="none" strike="noStrike" dirty="0">
                <a:effectLst/>
                <a:latin typeface="Avenir Book" panose="02000503020000020003" pitchFamily="2" charset="0"/>
              </a:rPr>
              <a:t> As you move deeper into the network, neurons in intermediate layers start to capture more complex local spatial structures. They may detect combinations of low-level features and begin to recognize specific parts of objects or patterns. These neurons have larger receptive fields compared to earlier layers, allowing them to capture more context.</a:t>
            </a:r>
            <a:endParaRPr 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911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35DD7-1C4C-A4A5-9843-5E80F1190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3898"/>
            <a:ext cx="10515600" cy="5337175"/>
          </a:xfrm>
        </p:spPr>
        <p:txBody>
          <a:bodyPr>
            <a:normAutofit/>
          </a:bodyPr>
          <a:lstStyle/>
          <a:p>
            <a:r>
              <a:rPr lang="en-US" b="1" i="0" u="none" strike="noStrike" dirty="0">
                <a:effectLst/>
                <a:latin typeface="Avenir Book" panose="02000503020000020003" pitchFamily="2" charset="0"/>
              </a:rPr>
              <a:t>Later Layers (High-Level Features):</a:t>
            </a:r>
            <a:r>
              <a:rPr lang="en-US" b="0" i="0" u="none" strike="noStrike" dirty="0">
                <a:effectLst/>
                <a:latin typeface="Avenir Book" panose="02000503020000020003" pitchFamily="2" charset="0"/>
              </a:rPr>
              <a:t> Neurons in the later layers, especially in fully connected layers or higher-level convolutional layers, tend to focus on </a:t>
            </a:r>
            <a:r>
              <a:rPr lang="en-US" b="1" i="0" u="none" strike="noStrike" dirty="0">
                <a:solidFill>
                  <a:srgbClr val="FF0000"/>
                </a:solidFill>
                <a:effectLst/>
                <a:latin typeface="Avenir Book" panose="02000503020000020003" pitchFamily="2" charset="0"/>
              </a:rPr>
              <a:t>capturing more abstract and global spatial structures.</a:t>
            </a:r>
            <a:r>
              <a:rPr lang="en-US" b="0" i="0" u="none" strike="noStrike" dirty="0">
                <a:effectLst/>
                <a:latin typeface="Avenir Book" panose="02000503020000020003" pitchFamily="2" charset="0"/>
              </a:rPr>
              <a:t> </a:t>
            </a:r>
          </a:p>
          <a:p>
            <a:r>
              <a:rPr lang="en-US" b="0" i="0" u="none" strike="noStrike" dirty="0">
                <a:effectLst/>
                <a:latin typeface="Avenir Book" panose="02000503020000020003" pitchFamily="2" charset="0"/>
              </a:rPr>
              <a:t>They may represent higher-level concepts, such as </a:t>
            </a:r>
            <a:r>
              <a:rPr lang="en-US" b="1" i="0" u="none" strike="noStrike" dirty="0">
                <a:effectLst/>
                <a:latin typeface="Avenir Book" panose="02000503020000020003" pitchFamily="2" charset="0"/>
              </a:rPr>
              <a:t>object parts, object configurations</a:t>
            </a:r>
            <a:r>
              <a:rPr lang="en-US" b="0" i="0" u="none" strike="noStrike" dirty="0">
                <a:effectLst/>
                <a:latin typeface="Avenir Book" panose="02000503020000020003" pitchFamily="2" charset="0"/>
              </a:rPr>
              <a:t>, or </a:t>
            </a:r>
            <a:r>
              <a:rPr lang="en-US" b="1" i="0" u="none" strike="noStrike" dirty="0">
                <a:effectLst/>
                <a:latin typeface="Avenir Book" panose="02000503020000020003" pitchFamily="2" charset="0"/>
              </a:rPr>
              <a:t>even entire objects. </a:t>
            </a:r>
            <a:r>
              <a:rPr lang="en-US" b="0" i="0" u="none" strike="noStrike" dirty="0">
                <a:effectLst/>
                <a:latin typeface="Avenir Book" panose="02000503020000020003" pitchFamily="2" charset="0"/>
              </a:rPr>
              <a:t>These neurons have even larger receptive fields and can capture spatial relationships between different parts of the input</a:t>
            </a:r>
          </a:p>
          <a:p>
            <a:endParaRPr lang="en-US" dirty="0">
              <a:solidFill>
                <a:srgbClr val="374151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918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lose-up of a chart&#10;&#10;Description automatically generated">
            <a:extLst>
              <a:ext uri="{FF2B5EF4-FFF2-40B4-BE49-F238E27FC236}">
                <a16:creationId xmlns:a16="http://schemas.microsoft.com/office/drawing/2014/main" id="{C9FB56FE-AEFD-4AED-E258-1CAB9BFEF0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2101" y="535517"/>
            <a:ext cx="9947798" cy="6162062"/>
          </a:xfrm>
        </p:spPr>
      </p:pic>
    </p:spTree>
    <p:extLst>
      <p:ext uri="{BB962C8B-B14F-4D97-AF65-F5344CB8AC3E}">
        <p14:creationId xmlns:p14="http://schemas.microsoft.com/office/powerpoint/2010/main" val="3130692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variety of images&#10;&#10;Description automatically generated with medium confidence">
            <a:extLst>
              <a:ext uri="{FF2B5EF4-FFF2-40B4-BE49-F238E27FC236}">
                <a16:creationId xmlns:a16="http://schemas.microsoft.com/office/drawing/2014/main" id="{7F6688A9-91ED-3A9C-DFBE-F06029C4A4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3673" y="442757"/>
            <a:ext cx="9589157" cy="5972486"/>
          </a:xfrm>
        </p:spPr>
      </p:pic>
    </p:spTree>
    <p:extLst>
      <p:ext uri="{BB962C8B-B14F-4D97-AF65-F5344CB8AC3E}">
        <p14:creationId xmlns:p14="http://schemas.microsoft.com/office/powerpoint/2010/main" val="2162586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1CF769E8-AFC7-3FA0-C4B4-3134690C1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060" y="449178"/>
            <a:ext cx="8799140" cy="630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73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network&#10;&#10;Description automatically generated">
            <a:extLst>
              <a:ext uri="{FF2B5EF4-FFF2-40B4-BE49-F238E27FC236}">
                <a16:creationId xmlns:a16="http://schemas.microsoft.com/office/drawing/2014/main" id="{5787ACD2-E141-18F0-9DBA-524CFA550C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485" y="266768"/>
            <a:ext cx="9173664" cy="6324463"/>
          </a:xfrm>
        </p:spPr>
      </p:pic>
    </p:spTree>
    <p:extLst>
      <p:ext uri="{BB962C8B-B14F-4D97-AF65-F5344CB8AC3E}">
        <p14:creationId xmlns:p14="http://schemas.microsoft.com/office/powerpoint/2010/main" val="4022284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network&#10;&#10;Description automatically generated">
            <a:extLst>
              <a:ext uri="{FF2B5EF4-FFF2-40B4-BE49-F238E27FC236}">
                <a16:creationId xmlns:a16="http://schemas.microsoft.com/office/drawing/2014/main" id="{EE48C170-533F-2B41-55B6-9243155AB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1015" y="403639"/>
            <a:ext cx="6869969" cy="6050722"/>
          </a:xfrm>
        </p:spPr>
      </p:pic>
    </p:spTree>
    <p:extLst>
      <p:ext uri="{BB962C8B-B14F-4D97-AF65-F5344CB8AC3E}">
        <p14:creationId xmlns:p14="http://schemas.microsoft.com/office/powerpoint/2010/main" val="2859479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A4362-E6BA-D3B3-C108-B4799D112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6947"/>
            <a:ext cx="10515600" cy="353001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  <a:latin typeface="Avenir Book" panose="02000503020000020003" pitchFamily="2" charset="0"/>
              </a:rPr>
              <a:t>Convolutional Neural Network (CNN)</a:t>
            </a:r>
          </a:p>
        </p:txBody>
      </p:sp>
    </p:spTree>
    <p:extLst>
      <p:ext uri="{BB962C8B-B14F-4D97-AF65-F5344CB8AC3E}">
        <p14:creationId xmlns:p14="http://schemas.microsoft.com/office/powerpoint/2010/main" val="1207073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4B695-369C-3213-F033-B03C9526A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343541"/>
                </a:solidFill>
                <a:latin typeface="Avenir Book" panose="02000503020000020003" pitchFamily="2" charset="0"/>
              </a:rPr>
              <a:t>H</a:t>
            </a:r>
            <a:r>
              <a:rPr lang="en-US" b="1" i="0" u="none" strike="noStrike" dirty="0">
                <a:solidFill>
                  <a:srgbClr val="343541"/>
                </a:solidFill>
                <a:effectLst/>
                <a:latin typeface="Avenir Book" panose="02000503020000020003" pitchFamily="2" charset="0"/>
              </a:rPr>
              <a:t>ow many weights we can have for a fully connected layers with 1000 X 1000 input image with 1000 neurons (</a:t>
            </a:r>
            <a:r>
              <a:rPr lang="en-US" b="1" dirty="0">
                <a:solidFill>
                  <a:srgbClr val="343541"/>
                </a:solidFill>
                <a:latin typeface="Avenir Book" panose="02000503020000020003" pitchFamily="2" charset="0"/>
              </a:rPr>
              <a:t>just a </a:t>
            </a:r>
            <a:r>
              <a:rPr lang="en-US" b="1" i="0" u="none" strike="noStrike" dirty="0">
                <a:solidFill>
                  <a:srgbClr val="343541"/>
                </a:solidFill>
                <a:effectLst/>
                <a:latin typeface="Avenir Book" panose="02000503020000020003" pitchFamily="2" charset="0"/>
              </a:rPr>
              <a:t>single layer)?</a:t>
            </a:r>
          </a:p>
          <a:p>
            <a:pPr marL="0" indent="0">
              <a:buNone/>
            </a:pPr>
            <a:endParaRPr lang="en-US" b="1" dirty="0">
              <a:solidFill>
                <a:srgbClr val="343541"/>
              </a:solidFill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343541"/>
                </a:solidFill>
                <a:latin typeface="Avenir Book" panose="02000503020000020003" pitchFamily="2" charset="0"/>
              </a:rPr>
              <a:t>We will have  1000 * 1000 * 1000 = 1,000,000,000 = 10</a:t>
            </a:r>
            <a:r>
              <a:rPr lang="en-US" b="1" baseline="30000" dirty="0">
                <a:solidFill>
                  <a:srgbClr val="343541"/>
                </a:solidFill>
                <a:latin typeface="Avenir Book" panose="02000503020000020003" pitchFamily="2" charset="0"/>
              </a:rPr>
              <a:t>9 </a:t>
            </a:r>
            <a:r>
              <a:rPr lang="en-US" b="1" dirty="0">
                <a:solidFill>
                  <a:srgbClr val="343541"/>
                </a:solidFill>
                <a:latin typeface="Avenir Book" panose="02000503020000020003" pitchFamily="2" charset="0"/>
              </a:rPr>
              <a:t>parameters = 1 billion parameters for a single layer</a:t>
            </a:r>
            <a:endParaRPr lang="en-US" b="1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540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EE06A-7C0F-EB7F-6EC9-0FC77266E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6"/>
            <a:ext cx="10515600" cy="698585"/>
          </a:xfrm>
        </p:spPr>
        <p:txBody>
          <a:bodyPr>
            <a:normAutofit fontScale="90000"/>
          </a:bodyPr>
          <a:lstStyle/>
          <a:p>
            <a:r>
              <a:rPr lang="en-US" b="0" i="0" u="none" strike="noStrike" dirty="0">
                <a:solidFill>
                  <a:schemeClr val="accent2"/>
                </a:solidFill>
                <a:effectLst/>
                <a:latin typeface="Söhne"/>
              </a:rPr>
              <a:t>Why non-fully connected layer used in most part of the network?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8C863-7A09-E58D-E8B7-BC308E3C9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200" b="1" i="0" u="none" strike="noStrike" dirty="0">
                <a:effectLst/>
                <a:latin typeface="Avenir Book" panose="02000503020000020003" pitchFamily="2" charset="0"/>
              </a:rPr>
              <a:t>Parameter Efficiency: </a:t>
            </a:r>
          </a:p>
          <a:p>
            <a:pPr lvl="1"/>
            <a:r>
              <a:rPr lang="en-US" sz="2200" b="0" i="0" u="none" strike="noStrike" dirty="0">
                <a:solidFill>
                  <a:srgbClr val="374151"/>
                </a:solidFill>
                <a:effectLst/>
                <a:latin typeface="Avenir Book" panose="02000503020000020003" pitchFamily="2" charset="0"/>
              </a:rPr>
              <a:t>Fully connecting every input neuron to every output neuron in a traditional feedforward neural network results in a huge number of parameters. </a:t>
            </a:r>
          </a:p>
          <a:p>
            <a:pPr lvl="1"/>
            <a:r>
              <a:rPr lang="en-US" sz="2200" b="0" i="0" u="none" strike="noStrike" dirty="0">
                <a:solidFill>
                  <a:srgbClr val="374151"/>
                </a:solidFill>
                <a:effectLst/>
                <a:latin typeface="Avenir Book" panose="02000503020000020003" pitchFamily="2" charset="0"/>
              </a:rPr>
              <a:t>Convolutional layers use shared weights (the same filter is applied to multiple regions of the input), which drastically reduces the number of parameters.</a:t>
            </a:r>
          </a:p>
          <a:p>
            <a:r>
              <a:rPr lang="en-US" sz="2200" b="1" i="0" u="none" strike="noStrike" dirty="0">
                <a:effectLst/>
                <a:latin typeface="Avenir Book" panose="02000503020000020003" pitchFamily="2" charset="0"/>
              </a:rPr>
              <a:t>Spatial Locality</a:t>
            </a:r>
            <a:r>
              <a:rPr lang="en-US" sz="2200" b="0" i="0" u="none" strike="noStrike" dirty="0">
                <a:solidFill>
                  <a:srgbClr val="374151"/>
                </a:solidFill>
                <a:effectLst/>
                <a:latin typeface="Avenir Book" panose="02000503020000020003" pitchFamily="2" charset="0"/>
              </a:rPr>
              <a:t>:</a:t>
            </a:r>
            <a:r>
              <a:rPr lang="en-US" sz="2200" dirty="0">
                <a:solidFill>
                  <a:srgbClr val="374151"/>
                </a:solidFill>
                <a:latin typeface="Avenir Book" panose="02000503020000020003" pitchFamily="2" charset="0"/>
              </a:rPr>
              <a:t>	</a:t>
            </a:r>
          </a:p>
          <a:p>
            <a:pPr lvl="1"/>
            <a:r>
              <a:rPr lang="en-US" sz="2200" dirty="0">
                <a:solidFill>
                  <a:srgbClr val="374151"/>
                </a:solidFill>
                <a:latin typeface="Avenir Book" panose="02000503020000020003" pitchFamily="2" charset="0"/>
              </a:rPr>
              <a:t>N</a:t>
            </a:r>
            <a:r>
              <a:rPr lang="en-US" sz="2200" b="0" i="0" u="none" strike="noStrike" dirty="0">
                <a:solidFill>
                  <a:srgbClr val="374151"/>
                </a:solidFill>
                <a:effectLst/>
                <a:latin typeface="Avenir Book" panose="02000503020000020003" pitchFamily="2" charset="0"/>
              </a:rPr>
              <a:t>eighboring pixels or regions in the input data are highly correlated and contain meaningful information </a:t>
            </a:r>
          </a:p>
          <a:p>
            <a:r>
              <a:rPr lang="en-US" sz="2200" b="1" i="0" u="none" strike="noStrike" dirty="0">
                <a:effectLst/>
                <a:latin typeface="Avenir Book" panose="02000503020000020003" pitchFamily="2" charset="0"/>
              </a:rPr>
              <a:t>Translation Invariance</a:t>
            </a:r>
            <a:r>
              <a:rPr lang="en-US" sz="2200" b="0" i="0" u="none" strike="noStrike" dirty="0">
                <a:solidFill>
                  <a:srgbClr val="374151"/>
                </a:solidFill>
                <a:effectLst/>
                <a:latin typeface="Avenir Book" panose="02000503020000020003" pitchFamily="2" charset="0"/>
              </a:rPr>
              <a:t>: </a:t>
            </a:r>
          </a:p>
          <a:p>
            <a:pPr lvl="1"/>
            <a:r>
              <a:rPr lang="en-US" sz="2200" dirty="0">
                <a:solidFill>
                  <a:srgbClr val="374151"/>
                </a:solidFill>
                <a:latin typeface="Avenir Book" panose="02000503020000020003" pitchFamily="2" charset="0"/>
              </a:rPr>
              <a:t>A</a:t>
            </a:r>
            <a:r>
              <a:rPr lang="en-US" sz="2200" b="0" i="0" u="none" strike="noStrike" dirty="0">
                <a:solidFill>
                  <a:srgbClr val="374151"/>
                </a:solidFill>
                <a:effectLst/>
                <a:latin typeface="Avenir Book" panose="02000503020000020003" pitchFamily="2" charset="0"/>
              </a:rPr>
              <a:t> filter can detect a specific pattern or feature in different parts of the input. For example, if a filter learns to detect a horizontal edge in an image, it can find that edge anywhere in the image.</a:t>
            </a:r>
          </a:p>
        </p:txBody>
      </p:sp>
    </p:spTree>
    <p:extLst>
      <p:ext uri="{BB962C8B-B14F-4D97-AF65-F5344CB8AC3E}">
        <p14:creationId xmlns:p14="http://schemas.microsoft.com/office/powerpoint/2010/main" val="687172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75111-1E8A-3224-9DED-91CA8CB8A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000" dirty="0">
                <a:solidFill>
                  <a:srgbClr val="C00000"/>
                </a:solidFill>
                <a:latin typeface="Avenir Book" panose="02000503020000020003" pitchFamily="2" charset="0"/>
              </a:rPr>
              <a:t>Filters, Convolutions, Feature (activation) map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872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number grid with black dots&#10;&#10;Description automatically generated with medium confidence">
            <a:extLst>
              <a:ext uri="{FF2B5EF4-FFF2-40B4-BE49-F238E27FC236}">
                <a16:creationId xmlns:a16="http://schemas.microsoft.com/office/drawing/2014/main" id="{339729AE-DAA3-8345-8F83-576E10335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3686" y="1274346"/>
            <a:ext cx="7975755" cy="2375003"/>
          </a:xfrm>
        </p:spPr>
      </p:pic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D95A37F9-AC79-FA27-31A7-DE5B4DBCD2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6699556"/>
              </p:ext>
            </p:extLst>
          </p:nvPr>
        </p:nvGraphicFramePr>
        <p:xfrm>
          <a:off x="589063" y="4413736"/>
          <a:ext cx="2869754" cy="19507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3914">
                  <a:extLst>
                    <a:ext uri="{9D8B030D-6E8A-4147-A177-3AD203B41FA5}">
                      <a16:colId xmlns:a16="http://schemas.microsoft.com/office/drawing/2014/main" val="2116719650"/>
                    </a:ext>
                  </a:extLst>
                </a:gridCol>
                <a:gridCol w="883914">
                  <a:extLst>
                    <a:ext uri="{9D8B030D-6E8A-4147-A177-3AD203B41FA5}">
                      <a16:colId xmlns:a16="http://schemas.microsoft.com/office/drawing/2014/main" val="4225038889"/>
                    </a:ext>
                  </a:extLst>
                </a:gridCol>
                <a:gridCol w="1101926">
                  <a:extLst>
                    <a:ext uri="{9D8B030D-6E8A-4147-A177-3AD203B41FA5}">
                      <a16:colId xmlns:a16="http://schemas.microsoft.com/office/drawing/2014/main" val="2709581439"/>
                    </a:ext>
                  </a:extLst>
                </a:gridCol>
              </a:tblGrid>
              <a:tr h="650258">
                <a:tc>
                  <a:txBody>
                    <a:bodyPr/>
                    <a:lstStyle/>
                    <a:p>
                      <a:r>
                        <a:rPr lang="en-US" sz="28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594277"/>
                  </a:ext>
                </a:extLst>
              </a:tr>
              <a:tr h="650258">
                <a:tc>
                  <a:txBody>
                    <a:bodyPr/>
                    <a:lstStyle/>
                    <a:p>
                      <a:r>
                        <a:rPr lang="en-US" sz="2800" b="1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30559"/>
                  </a:ext>
                </a:extLst>
              </a:tr>
              <a:tr h="650258">
                <a:tc>
                  <a:txBody>
                    <a:bodyPr/>
                    <a:lstStyle/>
                    <a:p>
                      <a:r>
                        <a:rPr lang="en-US" sz="28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657766"/>
                  </a:ext>
                </a:extLst>
              </a:tr>
            </a:tbl>
          </a:graphicData>
        </a:graphic>
      </p:graphicFrame>
      <p:pic>
        <p:nvPicPr>
          <p:cNvPr id="8" name="Picture 7" descr="A close up of a grey object&#10;&#10;Description automatically generated">
            <a:extLst>
              <a:ext uri="{FF2B5EF4-FFF2-40B4-BE49-F238E27FC236}">
                <a16:creationId xmlns:a16="http://schemas.microsoft.com/office/drawing/2014/main" id="{89A15342-4FC4-B5AB-B412-C93D03222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179" y="4188093"/>
            <a:ext cx="7029968" cy="24020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B89FA9-F412-9CF2-FB7A-9F8B4F7B9D8F}"/>
              </a:ext>
            </a:extLst>
          </p:cNvPr>
          <p:cNvSpPr txBox="1"/>
          <p:nvPr/>
        </p:nvSpPr>
        <p:spPr>
          <a:xfrm>
            <a:off x="6503640" y="3621499"/>
            <a:ext cx="2804229" cy="5232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Image Sharpening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3B8937-68AC-B4B5-D3BF-B4AFEEB2F9AB}"/>
              </a:ext>
            </a:extLst>
          </p:cNvPr>
          <p:cNvCxnSpPr>
            <a:cxnSpLocks/>
          </p:cNvCxnSpPr>
          <p:nvPr/>
        </p:nvCxnSpPr>
        <p:spPr>
          <a:xfrm>
            <a:off x="6967154" y="724945"/>
            <a:ext cx="0" cy="549401"/>
          </a:xfrm>
          <a:prstGeom prst="line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3989B748-1B48-65F1-5C53-7F207EB0DD0F}"/>
              </a:ext>
            </a:extLst>
          </p:cNvPr>
          <p:cNvSpPr txBox="1">
            <a:spLocks/>
          </p:cNvSpPr>
          <p:nvPr/>
        </p:nvSpPr>
        <p:spPr>
          <a:xfrm>
            <a:off x="1487256" y="6406226"/>
            <a:ext cx="1073367" cy="560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C00000"/>
                </a:solidFill>
              </a:rPr>
              <a:t>Filter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B92197-8B34-A0A6-AA8B-18FA372F9D5F}"/>
              </a:ext>
            </a:extLst>
          </p:cNvPr>
          <p:cNvSpPr txBox="1"/>
          <p:nvPr/>
        </p:nvSpPr>
        <p:spPr>
          <a:xfrm>
            <a:off x="177375" y="665441"/>
            <a:ext cx="5047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Avenir Book" panose="02000503020000020003" pitchFamily="2" charset="0"/>
              </a:rPr>
              <a:t>Classical Image Processing Filters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B9E4B8D-94BA-5753-A62D-41D441E68696}"/>
              </a:ext>
            </a:extLst>
          </p:cNvPr>
          <p:cNvSpPr txBox="1">
            <a:spLocks/>
          </p:cNvSpPr>
          <p:nvPr/>
        </p:nvSpPr>
        <p:spPr>
          <a:xfrm>
            <a:off x="4972682" y="278738"/>
            <a:ext cx="3988944" cy="560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C00000"/>
                </a:solidFill>
              </a:rPr>
              <a:t>Image Blurring Filter</a:t>
            </a:r>
          </a:p>
        </p:txBody>
      </p:sp>
    </p:spTree>
    <p:extLst>
      <p:ext uri="{BB962C8B-B14F-4D97-AF65-F5344CB8AC3E}">
        <p14:creationId xmlns:p14="http://schemas.microsoft.com/office/powerpoint/2010/main" val="3706562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dog with a picture of a kernel&#10;&#10;Description automatically generated with medium confidence">
            <a:extLst>
              <a:ext uri="{FF2B5EF4-FFF2-40B4-BE49-F238E27FC236}">
                <a16:creationId xmlns:a16="http://schemas.microsoft.com/office/drawing/2014/main" id="{34B8ED6C-10B0-5E3C-323B-B66B4C362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8291" y="265336"/>
            <a:ext cx="8659265" cy="6536516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7981E9-9289-5F27-D6B5-13ABD9159C1E}"/>
              </a:ext>
            </a:extLst>
          </p:cNvPr>
          <p:cNvSpPr txBox="1"/>
          <p:nvPr/>
        </p:nvSpPr>
        <p:spPr>
          <a:xfrm>
            <a:off x="3198291" y="6069444"/>
            <a:ext cx="3624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Avenir Book" panose="02000503020000020003" pitchFamily="2" charset="0"/>
              </a:rPr>
              <a:t>Edge Detection Filter</a:t>
            </a:r>
          </a:p>
        </p:txBody>
      </p:sp>
    </p:spTree>
    <p:extLst>
      <p:ext uri="{BB962C8B-B14F-4D97-AF65-F5344CB8AC3E}">
        <p14:creationId xmlns:p14="http://schemas.microsoft.com/office/powerpoint/2010/main" val="747215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272C1-1A8F-BE44-1532-E05DC2723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56139"/>
            <a:ext cx="7817224" cy="95410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7030A0"/>
                </a:solidFill>
                <a:latin typeface="Avenir Book" panose="02000503020000020003" pitchFamily="2" charset="0"/>
              </a:rPr>
              <a:t>More sophisticated edge detection filter </a:t>
            </a:r>
            <a:br>
              <a:rPr lang="en-US" sz="2800" b="1" dirty="0">
                <a:solidFill>
                  <a:srgbClr val="7030A0"/>
                </a:solidFill>
                <a:latin typeface="Avenir Book" panose="02000503020000020003" pitchFamily="2" charset="0"/>
              </a:rPr>
            </a:br>
            <a:r>
              <a:rPr lang="en-US" sz="2800" b="1" dirty="0">
                <a:solidFill>
                  <a:srgbClr val="7030A0"/>
                </a:solidFill>
                <a:latin typeface="Avenir Book" panose="02000503020000020003" pitchFamily="2" charset="0"/>
              </a:rPr>
              <a:t>(Sobel Filter)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A6BD436-5B48-8A34-9FD2-11683A52BB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0126833"/>
              </p:ext>
            </p:extLst>
          </p:nvPr>
        </p:nvGraphicFramePr>
        <p:xfrm>
          <a:off x="1123120" y="3803804"/>
          <a:ext cx="2869754" cy="19507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3914">
                  <a:extLst>
                    <a:ext uri="{9D8B030D-6E8A-4147-A177-3AD203B41FA5}">
                      <a16:colId xmlns:a16="http://schemas.microsoft.com/office/drawing/2014/main" val="2116719650"/>
                    </a:ext>
                  </a:extLst>
                </a:gridCol>
                <a:gridCol w="883914">
                  <a:extLst>
                    <a:ext uri="{9D8B030D-6E8A-4147-A177-3AD203B41FA5}">
                      <a16:colId xmlns:a16="http://schemas.microsoft.com/office/drawing/2014/main" val="4225038889"/>
                    </a:ext>
                  </a:extLst>
                </a:gridCol>
                <a:gridCol w="1101926">
                  <a:extLst>
                    <a:ext uri="{9D8B030D-6E8A-4147-A177-3AD203B41FA5}">
                      <a16:colId xmlns:a16="http://schemas.microsoft.com/office/drawing/2014/main" val="2709581439"/>
                    </a:ext>
                  </a:extLst>
                </a:gridCol>
              </a:tblGrid>
              <a:tr h="650258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594277"/>
                  </a:ext>
                </a:extLst>
              </a:tr>
              <a:tr h="650258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+2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30559"/>
                  </a:ext>
                </a:extLst>
              </a:tr>
              <a:tr h="650258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65776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C538074-7728-1E2F-11CC-06902EA65DA9}"/>
              </a:ext>
            </a:extLst>
          </p:cNvPr>
          <p:cNvSpPr txBox="1"/>
          <p:nvPr/>
        </p:nvSpPr>
        <p:spPr>
          <a:xfrm>
            <a:off x="1123120" y="2255877"/>
            <a:ext cx="610262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u="none" strike="noStrike" dirty="0">
                <a:effectLst/>
                <a:latin typeface="Avenir Book" panose="02000503020000020003" pitchFamily="2" charset="0"/>
              </a:rPr>
              <a:t> A pair of 3×3 </a:t>
            </a:r>
            <a:r>
              <a:rPr lang="en-US" sz="2800" b="0" i="0" dirty="0">
                <a:effectLst/>
                <a:latin typeface="Avenir Book" panose="02000503020000020003" pitchFamily="2" charset="0"/>
              </a:rPr>
              <a:t>convolution kernels (vertical/horizontal)</a:t>
            </a:r>
            <a:r>
              <a:rPr lang="en-US" sz="2800" b="0" i="0" strike="noStrike" dirty="0">
                <a:effectLst/>
                <a:latin typeface="Avenir Book" panose="02000503020000020003" pitchFamily="2" charset="0"/>
              </a:rPr>
              <a:t> </a:t>
            </a:r>
            <a:endParaRPr lang="en-US" sz="2800" dirty="0">
              <a:latin typeface="Avenir Book" panose="02000503020000020003" pitchFamily="2" charset="0"/>
            </a:endParaRP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9A5428DE-5B1D-E1E4-1FF0-1B70321CF9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5937310"/>
              </p:ext>
            </p:extLst>
          </p:nvPr>
        </p:nvGraphicFramePr>
        <p:xfrm>
          <a:off x="4661123" y="3799556"/>
          <a:ext cx="2869754" cy="19507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3914">
                  <a:extLst>
                    <a:ext uri="{9D8B030D-6E8A-4147-A177-3AD203B41FA5}">
                      <a16:colId xmlns:a16="http://schemas.microsoft.com/office/drawing/2014/main" val="2116719650"/>
                    </a:ext>
                  </a:extLst>
                </a:gridCol>
                <a:gridCol w="883914">
                  <a:extLst>
                    <a:ext uri="{9D8B030D-6E8A-4147-A177-3AD203B41FA5}">
                      <a16:colId xmlns:a16="http://schemas.microsoft.com/office/drawing/2014/main" val="4225038889"/>
                    </a:ext>
                  </a:extLst>
                </a:gridCol>
                <a:gridCol w="1101926">
                  <a:extLst>
                    <a:ext uri="{9D8B030D-6E8A-4147-A177-3AD203B41FA5}">
                      <a16:colId xmlns:a16="http://schemas.microsoft.com/office/drawing/2014/main" val="2709581439"/>
                    </a:ext>
                  </a:extLst>
                </a:gridCol>
              </a:tblGrid>
              <a:tr h="650258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594277"/>
                  </a:ext>
                </a:extLst>
              </a:tr>
              <a:tr h="650258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30559"/>
                  </a:ext>
                </a:extLst>
              </a:tr>
              <a:tr h="650258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657766"/>
                  </a:ext>
                </a:extLst>
              </a:tr>
            </a:tbl>
          </a:graphicData>
        </a:graphic>
      </p:graphicFrame>
      <p:pic>
        <p:nvPicPr>
          <p:cNvPr id="11" name="Picture 10" descr="A close-up of a machine&#10;&#10;Description automatically generated">
            <a:extLst>
              <a:ext uri="{FF2B5EF4-FFF2-40B4-BE49-F238E27FC236}">
                <a16:creationId xmlns:a16="http://schemas.microsoft.com/office/drawing/2014/main" id="{B226F5FC-8FA7-EAB1-8062-0E6B2C449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126" y="756139"/>
            <a:ext cx="3150854" cy="53457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134531-DD0D-989D-86A6-661D289AA332}"/>
              </a:ext>
            </a:extLst>
          </p:cNvPr>
          <p:cNvSpPr txBox="1"/>
          <p:nvPr/>
        </p:nvSpPr>
        <p:spPr>
          <a:xfrm>
            <a:off x="8835930" y="6332850"/>
            <a:ext cx="187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Wikipedia</a:t>
            </a:r>
          </a:p>
        </p:txBody>
      </p:sp>
    </p:spTree>
    <p:extLst>
      <p:ext uri="{BB962C8B-B14F-4D97-AF65-F5344CB8AC3E}">
        <p14:creationId xmlns:p14="http://schemas.microsoft.com/office/powerpoint/2010/main" val="16116269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0765928B-224F-43B7-A11F-B264253EC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045" y="1506485"/>
            <a:ext cx="11393910" cy="3845029"/>
          </a:xfrm>
        </p:spPr>
      </p:pic>
    </p:spTree>
    <p:extLst>
      <p:ext uri="{BB962C8B-B14F-4D97-AF65-F5344CB8AC3E}">
        <p14:creationId xmlns:p14="http://schemas.microsoft.com/office/powerpoint/2010/main" val="396126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D7075187-354B-D68D-933A-ED5131605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158" y="719562"/>
            <a:ext cx="9845111" cy="6138438"/>
          </a:xfrm>
        </p:spPr>
      </p:pic>
    </p:spTree>
    <p:extLst>
      <p:ext uri="{BB962C8B-B14F-4D97-AF65-F5344CB8AC3E}">
        <p14:creationId xmlns:p14="http://schemas.microsoft.com/office/powerpoint/2010/main" val="1280200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B00E2-3C66-8ADA-2D6C-560D67369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483" y="1256717"/>
            <a:ext cx="7028288" cy="4638316"/>
          </a:xfrm>
        </p:spPr>
        <p:txBody>
          <a:bodyPr>
            <a:noAutofit/>
          </a:bodyPr>
          <a:lstStyle/>
          <a:p>
            <a:r>
              <a:rPr lang="en-US" sz="2400" b="0" i="0" u="none" strike="noStrike" dirty="0">
                <a:effectLst/>
                <a:latin typeface="Avenir Book" panose="02000503020000020003" pitchFamily="2" charset="0"/>
              </a:rPr>
              <a:t>In a neural network, a </a:t>
            </a:r>
            <a:r>
              <a:rPr lang="en-US" sz="2400" b="1" i="0" u="none" strike="noStrike" dirty="0">
                <a:effectLst/>
                <a:latin typeface="Avenir Book" panose="02000503020000020003" pitchFamily="2" charset="0"/>
              </a:rPr>
              <a:t>filter</a:t>
            </a:r>
            <a:r>
              <a:rPr lang="en-US" sz="2400" b="0" i="0" u="none" strike="noStrike" dirty="0">
                <a:effectLst/>
                <a:latin typeface="Avenir Book" panose="02000503020000020003" pitchFamily="2" charset="0"/>
              </a:rPr>
              <a:t> (also known as a kernel) is </a:t>
            </a:r>
            <a:r>
              <a:rPr lang="en-US" sz="2400" b="0" i="0" u="none" strike="noStrike" dirty="0">
                <a:solidFill>
                  <a:srgbClr val="C00000"/>
                </a:solidFill>
                <a:effectLst/>
                <a:latin typeface="Avenir Book" panose="02000503020000020003" pitchFamily="2" charset="0"/>
              </a:rPr>
              <a:t>a small matrix composed of some weights/values.</a:t>
            </a:r>
          </a:p>
          <a:p>
            <a:r>
              <a:rPr lang="en-US" sz="2400" dirty="0">
                <a:latin typeface="Avenir Book" panose="02000503020000020003" pitchFamily="2" charset="0"/>
              </a:rPr>
              <a:t>R</a:t>
            </a:r>
            <a:r>
              <a:rPr lang="en-US" sz="2400" b="0" i="0" u="none" strike="noStrike" dirty="0">
                <a:effectLst/>
                <a:latin typeface="Avenir Book" panose="02000503020000020003" pitchFamily="2" charset="0"/>
              </a:rPr>
              <a:t>esponsible for </a:t>
            </a:r>
            <a:r>
              <a:rPr lang="en-US" sz="2400" b="1" i="0" u="none" strike="noStrike" dirty="0">
                <a:solidFill>
                  <a:srgbClr val="7030A0"/>
                </a:solidFill>
                <a:effectLst/>
                <a:latin typeface="Avenir Book" panose="02000503020000020003" pitchFamily="2" charset="0"/>
              </a:rPr>
              <a:t>feature extraction</a:t>
            </a:r>
            <a:r>
              <a:rPr lang="en-US" sz="2400" b="0" i="0" u="none" strike="noStrike" dirty="0">
                <a:solidFill>
                  <a:srgbClr val="7030A0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en-US" sz="2400" b="0" i="0" u="none" strike="noStrike" dirty="0">
                <a:solidFill>
                  <a:srgbClr val="C00000"/>
                </a:solidFill>
                <a:effectLst/>
                <a:latin typeface="Avenir Book" panose="02000503020000020003" pitchFamily="2" charset="0"/>
              </a:rPr>
              <a:t>and </a:t>
            </a:r>
            <a:r>
              <a:rPr lang="en-US" sz="2400" b="1" i="0" u="none" strike="noStrike" dirty="0">
                <a:solidFill>
                  <a:srgbClr val="C00000"/>
                </a:solidFill>
                <a:effectLst/>
                <a:latin typeface="Avenir Book" panose="02000503020000020003" pitchFamily="2" charset="0"/>
              </a:rPr>
              <a:t>pattern recognition</a:t>
            </a:r>
            <a:r>
              <a:rPr lang="en-US" sz="2400" b="1" i="0" u="none" strike="noStrike" dirty="0">
                <a:effectLst/>
                <a:latin typeface="Avenir Book" panose="02000503020000020003" pitchFamily="2" charset="0"/>
              </a:rPr>
              <a:t> </a:t>
            </a:r>
            <a:r>
              <a:rPr lang="en-US" sz="2400" b="0" i="0" u="none" strike="noStrike" dirty="0">
                <a:effectLst/>
                <a:latin typeface="Avenir Book" panose="02000503020000020003" pitchFamily="2" charset="0"/>
              </a:rPr>
              <a:t>from the input data. </a:t>
            </a:r>
          </a:p>
          <a:p>
            <a:endParaRPr lang="en-US" sz="2400" b="0" i="0" u="none" strike="noStrike" dirty="0">
              <a:effectLst/>
              <a:latin typeface="Avenir Book" panose="02000503020000020003" pitchFamily="2" charset="0"/>
            </a:endParaRPr>
          </a:p>
          <a:p>
            <a:r>
              <a:rPr lang="en-US" sz="2400" b="0" i="0" u="none" strike="noStrike" dirty="0">
                <a:effectLst/>
                <a:latin typeface="Avenir Book" panose="02000503020000020003" pitchFamily="2" charset="0"/>
              </a:rPr>
              <a:t>They slide over the input data, performing element-wise multiplications and summing  up the results to produce feature maps.</a:t>
            </a:r>
          </a:p>
          <a:p>
            <a:r>
              <a:rPr lang="en-US" dirty="0">
                <a:solidFill>
                  <a:srgbClr val="C00000"/>
                </a:solidFill>
                <a:latin typeface="Avenir Book" panose="02000503020000020003" pitchFamily="2" charset="0"/>
              </a:rPr>
              <a:t>In </a:t>
            </a:r>
            <a:r>
              <a:rPr lang="en-US" b="1" dirty="0">
                <a:solidFill>
                  <a:srgbClr val="C00000"/>
                </a:solidFill>
                <a:latin typeface="Avenir Book" panose="02000503020000020003" pitchFamily="2" charset="0"/>
              </a:rPr>
              <a:t>Neural Network, </a:t>
            </a:r>
            <a:r>
              <a:rPr lang="en-US" dirty="0">
                <a:solidFill>
                  <a:srgbClr val="C00000"/>
                </a:solidFill>
                <a:latin typeface="Avenir Book" panose="02000503020000020003" pitchFamily="2" charset="0"/>
              </a:rPr>
              <a:t>The filter values are learned during the training process instead of setting them manually</a:t>
            </a:r>
            <a:endParaRPr lang="en-US" b="0" i="0" u="none" strike="noStrike" dirty="0">
              <a:solidFill>
                <a:srgbClr val="C00000"/>
              </a:solidFill>
              <a:effectLst/>
              <a:latin typeface="Avenir Book" panose="02000503020000020003" pitchFamily="2" charset="0"/>
            </a:endParaRPr>
          </a:p>
          <a:p>
            <a:endParaRPr lang="en-US" sz="2400" b="0" i="0" u="none" strike="noStrike" dirty="0">
              <a:effectLst/>
              <a:latin typeface="Avenir Book" panose="02000503020000020003" pitchFamily="2" charset="0"/>
            </a:endParaRPr>
          </a:p>
        </p:txBody>
      </p:sp>
      <p:pic>
        <p:nvPicPr>
          <p:cNvPr id="5" name="Picture 4" descr="A yellow square with red numbers and black text&#10;&#10;Description automatically generated">
            <a:extLst>
              <a:ext uri="{FF2B5EF4-FFF2-40B4-BE49-F238E27FC236}">
                <a16:creationId xmlns:a16="http://schemas.microsoft.com/office/drawing/2014/main" id="{FDA78624-17B1-514D-F242-DCC0706CC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771" y="962967"/>
            <a:ext cx="4233793" cy="401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909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8E113-8C90-54DD-0EA0-740626670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1495"/>
            <a:ext cx="10515600" cy="484546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  <a:latin typeface="Avenir Book" panose="02000503020000020003" pitchFamily="2" charset="0"/>
              </a:rPr>
              <a:t>Filters are not connected to the entire input; they are </a:t>
            </a:r>
            <a:r>
              <a:rPr lang="en-US" sz="2400" b="1" i="0" u="none" strike="noStrike" dirty="0">
                <a:solidFill>
                  <a:srgbClr val="C00000"/>
                </a:solidFill>
                <a:effectLst/>
                <a:latin typeface="Avenir Book" panose="02000503020000020003" pitchFamily="2" charset="0"/>
              </a:rPr>
              <a:t>applied locally</a:t>
            </a:r>
            <a:r>
              <a:rPr lang="en-US" sz="2400" b="0" i="0" u="none" strike="noStrike" dirty="0">
                <a:effectLst/>
                <a:latin typeface="Avenir Book" panose="02000503020000020003" pitchFamily="2" charset="0"/>
              </a:rPr>
              <a:t> to </a:t>
            </a:r>
            <a:r>
              <a:rPr lang="en-US" sz="2400" b="0" i="0" u="none" strike="noStrike" dirty="0">
                <a:solidFill>
                  <a:srgbClr val="C00000"/>
                </a:solidFill>
                <a:effectLst/>
                <a:latin typeface="Avenir Book" panose="02000503020000020003" pitchFamily="2" charset="0"/>
              </a:rPr>
              <a:t>small regions </a:t>
            </a:r>
            <a:r>
              <a:rPr lang="en-US" sz="2400" b="0" i="0" u="none" strike="noStrike" dirty="0">
                <a:effectLst/>
                <a:latin typeface="Avenir Book" panose="02000503020000020003" pitchFamily="2" charset="0"/>
              </a:rPr>
              <a:t>of the input, capturing specific patterns or features.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  <a:latin typeface="Avenir Book" panose="02000503020000020003" pitchFamily="2" charset="0"/>
              </a:rPr>
              <a:t>Filters have </a:t>
            </a:r>
            <a:r>
              <a:rPr lang="en-US" sz="2400" b="1" i="0" u="none" strike="noStrike" dirty="0">
                <a:effectLst/>
                <a:latin typeface="Avenir Book" panose="02000503020000020003" pitchFamily="2" charset="0"/>
              </a:rPr>
              <a:t>learnable parameters </a:t>
            </a:r>
            <a:r>
              <a:rPr lang="en-US" sz="2400" b="0" i="0" u="none" strike="noStrike" dirty="0">
                <a:effectLst/>
                <a:latin typeface="Avenir Book" panose="02000503020000020003" pitchFamily="2" charset="0"/>
              </a:rPr>
              <a:t>that are adjusted </a:t>
            </a:r>
            <a:r>
              <a:rPr lang="en-US" sz="2400" b="1" i="0" u="none" strike="noStrike" dirty="0">
                <a:effectLst/>
                <a:latin typeface="Avenir Book" panose="02000503020000020003" pitchFamily="2" charset="0"/>
              </a:rPr>
              <a:t>during training to optimize </a:t>
            </a:r>
            <a:r>
              <a:rPr lang="en-US" sz="2400" b="0" i="0" u="none" strike="noStrike" dirty="0">
                <a:effectLst/>
                <a:latin typeface="Avenir Book" panose="02000503020000020003" pitchFamily="2" charset="0"/>
              </a:rPr>
              <a:t>the network's performance.</a:t>
            </a:r>
          </a:p>
          <a:p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Raleway" pitchFamily="2" charset="77"/>
              </a:rPr>
              <a:t>We can extract different features from the input data by using different filters with different values.</a:t>
            </a:r>
            <a:endParaRPr lang="en-US" sz="2400" dirty="0">
              <a:solidFill>
                <a:srgbClr val="000000"/>
              </a:solidFill>
              <a:latin typeface="Raleway" pitchFamily="2" charset="77"/>
            </a:endParaRPr>
          </a:p>
          <a:p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Raleway" pitchFamily="2" charset="77"/>
              </a:rPr>
              <a:t>For example, a filter that detects horizontal edges might have values like: This filter will highlight areas in the input data where there is a strong horizontal edge.</a:t>
            </a:r>
          </a:p>
          <a:p>
            <a:r>
              <a:rPr lang="en-US" sz="2400" b="0" i="0" u="none" strike="noStrike" dirty="0">
                <a:effectLst/>
                <a:latin typeface="Avenir Book" panose="02000503020000020003" pitchFamily="2" charset="0"/>
              </a:rPr>
              <a:t>Convolutional Neural Networks (CNNs) utilize filters as a fundamental building block for various tasks in computer vision, such as image classification, object detection, and image segmentation.</a:t>
            </a:r>
            <a:endParaRPr lang="en-US" sz="2400" dirty="0">
              <a:latin typeface="Avenir Book" panose="02000503020000020003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771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8F0D9-22FC-9FEC-D7DB-4D4482145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874" y="365125"/>
            <a:ext cx="9877926" cy="1325563"/>
          </a:xfrm>
        </p:spPr>
        <p:txBody>
          <a:bodyPr/>
          <a:lstStyle/>
          <a:p>
            <a:r>
              <a:rPr lang="en-US" sz="4400" b="1" dirty="0">
                <a:solidFill>
                  <a:srgbClr val="C00000"/>
                </a:solidFill>
                <a:latin typeface="Avenir Book" panose="02000503020000020003" pitchFamily="2" charset="0"/>
              </a:rPr>
              <a:t>Convolutional Neural Network (CNN)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3B901-4659-F684-2525-EFE5596D1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374151"/>
                </a:solidFill>
                <a:effectLst/>
                <a:latin typeface="Avenir Book" panose="02000503020000020003" pitchFamily="2" charset="0"/>
              </a:rPr>
              <a:t>CNN is a type of artificial neural network designed for processing structured </a:t>
            </a:r>
            <a:r>
              <a:rPr lang="en-US" b="1" i="0" u="none" strike="noStrike" dirty="0">
                <a:solidFill>
                  <a:srgbClr val="374151"/>
                </a:solidFill>
                <a:effectLst/>
                <a:latin typeface="Avenir Book" panose="02000503020000020003" pitchFamily="2" charset="0"/>
              </a:rPr>
              <a:t>grid data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Avenir Book" panose="02000503020000020003" pitchFamily="2" charset="0"/>
              </a:rPr>
              <a:t>, particularly suited for tasks involving visual imagery, such as </a:t>
            </a:r>
            <a:r>
              <a:rPr lang="en-US" b="0" i="0" u="none" strike="noStrike" dirty="0">
                <a:solidFill>
                  <a:srgbClr val="7030A0"/>
                </a:solidFill>
                <a:effectLst/>
                <a:latin typeface="Avenir Book" panose="02000503020000020003" pitchFamily="2" charset="0"/>
              </a:rPr>
              <a:t>image classification, object detection, and image generation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Avenir Book" panose="02000503020000020003" pitchFamily="2" charset="0"/>
              </a:rPr>
              <a:t>.</a:t>
            </a:r>
          </a:p>
          <a:p>
            <a:r>
              <a:rPr lang="en-US" b="0" i="0" u="none" strike="noStrike" dirty="0">
                <a:solidFill>
                  <a:srgbClr val="374151"/>
                </a:solidFill>
                <a:effectLst/>
                <a:latin typeface="Avenir Book" panose="02000503020000020003" pitchFamily="2" charset="0"/>
              </a:rPr>
              <a:t> CNNs are inspired by the organization of the animal visual cortex and are highly effective at </a:t>
            </a:r>
            <a:r>
              <a:rPr lang="en-US" b="1" i="0" u="none" strike="noStrike" dirty="0">
                <a:solidFill>
                  <a:srgbClr val="374151"/>
                </a:solidFill>
                <a:effectLst/>
                <a:latin typeface="Avenir Book" panose="02000503020000020003" pitchFamily="2" charset="0"/>
              </a:rPr>
              <a:t>capturing hierarchical patterns 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Avenir Book" panose="02000503020000020003" pitchFamily="2" charset="0"/>
              </a:rPr>
              <a:t>and </a:t>
            </a:r>
            <a:r>
              <a:rPr lang="en-US" b="1" i="0" u="none" strike="noStrike" dirty="0">
                <a:solidFill>
                  <a:srgbClr val="374151"/>
                </a:solidFill>
                <a:effectLst/>
                <a:latin typeface="Avenir Book" panose="02000503020000020003" pitchFamily="2" charset="0"/>
              </a:rPr>
              <a:t>features 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Avenir Book" panose="02000503020000020003" pitchFamily="2" charset="0"/>
              </a:rPr>
              <a:t>in data.</a:t>
            </a:r>
            <a:endParaRPr 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0378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標題 1">
            <a:extLst>
              <a:ext uri="{FF2B5EF4-FFF2-40B4-BE49-F238E27FC236}">
                <a16:creationId xmlns:a16="http://schemas.microsoft.com/office/drawing/2014/main" id="{E2AADD83-16D2-D76B-CE63-1B1BDC369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>
                <a:ea typeface="ＭＳ Ｐゴシック" panose="020B0600070205080204" pitchFamily="34" charset="-128"/>
              </a:rPr>
              <a:t>Convolution</a:t>
            </a:r>
            <a:endParaRPr lang="zh-TW" altLang="en-US">
              <a:ea typeface="ＭＳ Ｐゴシック" panose="020B0600070205080204" pitchFamily="34" charset="-128"/>
            </a:endParaRPr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6705129D-CC82-BF08-733F-5F54828E4A2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509838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文字方塊 4">
            <a:extLst>
              <a:ext uri="{FF2B5EF4-FFF2-40B4-BE49-F238E27FC236}">
                <a16:creationId xmlns:a16="http://schemas.microsoft.com/office/drawing/2014/main" id="{949A53BA-9693-3824-B369-4C72E1BD8F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3364" y="5389564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B515D019-2E8D-C04C-CF1C-D3BE46388EA0}"/>
              </a:ext>
            </a:extLst>
          </p:cNvPr>
          <p:cNvGraphicFramePr>
            <a:graphicFrameLocks noGrp="1"/>
          </p:cNvGraphicFramePr>
          <p:nvPr/>
        </p:nvGraphicFramePr>
        <p:xfrm>
          <a:off x="6783388" y="2068513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文字方塊 6">
            <a:extLst>
              <a:ext uri="{FF2B5EF4-FFF2-40B4-BE49-F238E27FC236}">
                <a16:creationId xmlns:a16="http://schemas.microsoft.com/office/drawing/2014/main" id="{C685BA1A-4803-144E-7101-867A96F2E8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5325" y="2420938"/>
            <a:ext cx="1447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graphicFrame>
        <p:nvGraphicFramePr>
          <p:cNvPr id="9" name="表格 7">
            <a:extLst>
              <a:ext uri="{FF2B5EF4-FFF2-40B4-BE49-F238E27FC236}">
                <a16:creationId xmlns:a16="http://schemas.microsoft.com/office/drawing/2014/main" id="{B6CE5BD8-4085-A14A-B494-D5616A5B8DBA}"/>
              </a:ext>
            </a:extLst>
          </p:cNvPr>
          <p:cNvGraphicFramePr>
            <a:graphicFrameLocks noGrp="1"/>
          </p:cNvGraphicFramePr>
          <p:nvPr/>
        </p:nvGraphicFramePr>
        <p:xfrm>
          <a:off x="6783388" y="3694113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字方塊 8">
            <a:extLst>
              <a:ext uri="{FF2B5EF4-FFF2-40B4-BE49-F238E27FC236}">
                <a16:creationId xmlns:a16="http://schemas.microsoft.com/office/drawing/2014/main" id="{0E0B032C-CE48-446F-4250-DE398F3708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5325" y="4032251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2</a:t>
            </a:r>
            <a:endParaRPr lang="zh-TW" altLang="en-US"/>
          </a:p>
        </p:txBody>
      </p:sp>
      <p:sp>
        <p:nvSpPr>
          <p:cNvPr id="11" name="文字方塊 9">
            <a:extLst>
              <a:ext uri="{FF2B5EF4-FFF2-40B4-BE49-F238E27FC236}">
                <a16:creationId xmlns:a16="http://schemas.microsoft.com/office/drawing/2014/main" id="{2F20249D-D354-73BC-8E54-B422905D93F3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354095" y="5018873"/>
            <a:ext cx="7080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/>
              <a:t>……</a:t>
            </a:r>
            <a:endParaRPr lang="zh-TW" altLang="en-US" sz="2800" b="1"/>
          </a:p>
        </p:txBody>
      </p:sp>
      <p:sp>
        <p:nvSpPr>
          <p:cNvPr id="12" name="文字方塊 10">
            <a:extLst>
              <a:ext uri="{FF2B5EF4-FFF2-40B4-BE49-F238E27FC236}">
                <a16:creationId xmlns:a16="http://schemas.microsoft.com/office/drawing/2014/main" id="{291D9320-5E99-F493-9F1D-A710E8E9DF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1004888"/>
            <a:ext cx="39624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b="1">
                <a:solidFill>
                  <a:srgbClr val="FF0000"/>
                </a:solidFill>
              </a:rPr>
              <a:t>These are the network parameters to be learned.</a:t>
            </a:r>
            <a:endParaRPr lang="zh-TW" altLang="en-US" b="1">
              <a:solidFill>
                <a:srgbClr val="FF0000"/>
              </a:solidFill>
            </a:endParaRPr>
          </a:p>
        </p:txBody>
      </p:sp>
      <p:sp>
        <p:nvSpPr>
          <p:cNvPr id="15" name="文字方塊 12">
            <a:extLst>
              <a:ext uri="{FF2B5EF4-FFF2-40B4-BE49-F238E27FC236}">
                <a16:creationId xmlns:a16="http://schemas.microsoft.com/office/drawing/2014/main" id="{022D2DE4-404B-6D4C-D537-4E2DD4638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7350" y="5849938"/>
            <a:ext cx="35560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Each filter detects a small pattern (3 x 3). </a:t>
            </a: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  <p:bldP spid="12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diagram&#10;&#10;Description automatically generated">
            <a:extLst>
              <a:ext uri="{FF2B5EF4-FFF2-40B4-BE49-F238E27FC236}">
                <a16:creationId xmlns:a16="http://schemas.microsoft.com/office/drawing/2014/main" id="{D1561D61-2BE4-A969-21E1-FBF8908BBF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6744" y="478630"/>
            <a:ext cx="7564035" cy="5900740"/>
          </a:xfrm>
        </p:spPr>
      </p:pic>
    </p:spTree>
    <p:extLst>
      <p:ext uri="{BB962C8B-B14F-4D97-AF65-F5344CB8AC3E}">
        <p14:creationId xmlns:p14="http://schemas.microsoft.com/office/powerpoint/2010/main" val="16761496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FE30F-9695-3FA9-4946-A9D943B4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82441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Avenir Book" panose="02000503020000020003" pitchFamily="2" charset="0"/>
              </a:rPr>
              <a:t>Sliding Window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BD043-47F6-9540-CDCA-F57C85A2D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0" i="0" u="none" strike="noStrike" dirty="0">
                <a:solidFill>
                  <a:srgbClr val="374151"/>
                </a:solidFill>
                <a:effectLst/>
                <a:latin typeface="Avenir Book" panose="02000503020000020003" pitchFamily="2" charset="0"/>
              </a:rPr>
              <a:t>The sliding window technique involves systematically moving a small window (i.e., filter or kernel) across an input, typically an image, to perform operations like convolution, or feature extraction at different spatial locations. </a:t>
            </a:r>
            <a:endParaRPr lang="en-US" dirty="0">
              <a:solidFill>
                <a:srgbClr val="374151"/>
              </a:solidFill>
              <a:latin typeface="Avenir Book" panose="02000503020000020003" pitchFamily="2" charset="0"/>
            </a:endParaRPr>
          </a:p>
          <a:p>
            <a:r>
              <a:rPr lang="en-US" b="0" i="0" u="none" strike="noStrike" dirty="0">
                <a:solidFill>
                  <a:srgbClr val="374151"/>
                </a:solidFill>
                <a:effectLst/>
                <a:latin typeface="Avenir Book" panose="02000503020000020003" pitchFamily="2" charset="0"/>
              </a:rPr>
              <a:t>The window is systematically moved across the input data in a grid-like fashion. The movement can be defined by a specific </a:t>
            </a:r>
            <a:r>
              <a:rPr lang="en-US" b="1" i="0" u="none" strike="noStrike" dirty="0">
                <a:solidFill>
                  <a:srgbClr val="C00000"/>
                </a:solidFill>
                <a:effectLst/>
                <a:latin typeface="Avenir Book" panose="02000503020000020003" pitchFamily="2" charset="0"/>
              </a:rPr>
              <a:t>stride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Avenir Book" panose="02000503020000020003" pitchFamily="2" charset="0"/>
              </a:rPr>
              <a:t>, which </a:t>
            </a:r>
            <a:r>
              <a:rPr lang="en-US" b="0" i="0" u="none" strike="noStrike" dirty="0">
                <a:solidFill>
                  <a:srgbClr val="C00000"/>
                </a:solidFill>
                <a:effectLst/>
                <a:latin typeface="Avenir Book" panose="02000503020000020003" pitchFamily="2" charset="0"/>
              </a:rPr>
              <a:t>determines how much the window shifts 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Avenir Book" panose="02000503020000020003" pitchFamily="2" charset="0"/>
              </a:rPr>
              <a:t>from one position to the next. </a:t>
            </a:r>
          </a:p>
          <a:p>
            <a:r>
              <a:rPr lang="en-US" b="0" i="0" u="none" strike="noStrike" dirty="0">
                <a:solidFill>
                  <a:srgbClr val="374151"/>
                </a:solidFill>
                <a:effectLst/>
                <a:latin typeface="Avenir Book" panose="02000503020000020003" pitchFamily="2" charset="0"/>
              </a:rPr>
              <a:t>At each position of the window, an operation is performed. In the case of a CNN, this operation is usually convolution, where the filter is applied to the input data within the window, element-wise multiplication is performed, and the results are summed to produce an output value.</a:t>
            </a:r>
          </a:p>
        </p:txBody>
      </p:sp>
    </p:spTree>
    <p:extLst>
      <p:ext uri="{BB962C8B-B14F-4D97-AF65-F5344CB8AC3E}">
        <p14:creationId xmlns:p14="http://schemas.microsoft.com/office/powerpoint/2010/main" val="30088031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7727" y="1379621"/>
            <a:ext cx="2289661" cy="23444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9489" y="333682"/>
            <a:ext cx="8546724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3231515" algn="l"/>
              </a:tabLst>
            </a:pPr>
            <a:r>
              <a:rPr lang="en-US" spc="-5" dirty="0">
                <a:solidFill>
                  <a:srgbClr val="C00000"/>
                </a:solidFill>
                <a:latin typeface="Avenir Book" panose="02000503020000020003" pitchFamily="2" charset="0"/>
              </a:rPr>
              <a:t>Sliding window c</a:t>
            </a:r>
            <a:r>
              <a:rPr dirty="0">
                <a:solidFill>
                  <a:srgbClr val="C00000"/>
                </a:solidFill>
                <a:latin typeface="Avenir Book" panose="02000503020000020003" pitchFamily="2" charset="0"/>
              </a:rPr>
              <a:t>onvo</a:t>
            </a:r>
            <a:r>
              <a:rPr spc="-5" dirty="0">
                <a:solidFill>
                  <a:srgbClr val="C00000"/>
                </a:solidFill>
                <a:latin typeface="Avenir Book" panose="02000503020000020003" pitchFamily="2" charset="0"/>
              </a:rPr>
              <a:t>l</a:t>
            </a:r>
            <a:r>
              <a:rPr dirty="0">
                <a:solidFill>
                  <a:srgbClr val="C00000"/>
                </a:solidFill>
                <a:latin typeface="Avenir Book" panose="02000503020000020003" pitchFamily="2" charset="0"/>
              </a:rPr>
              <a:t>ut</a:t>
            </a:r>
            <a:r>
              <a:rPr spc="-5" dirty="0">
                <a:solidFill>
                  <a:srgbClr val="C00000"/>
                </a:solidFill>
                <a:latin typeface="Avenir Book" panose="02000503020000020003" pitchFamily="2" charset="0"/>
              </a:rPr>
              <a:t>i</a:t>
            </a:r>
            <a:r>
              <a:rPr dirty="0">
                <a:solidFill>
                  <a:srgbClr val="C00000"/>
                </a:solidFill>
                <a:latin typeface="Avenir Book" panose="02000503020000020003" pitchFamily="2" charset="0"/>
              </a:rPr>
              <a:t>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79350" y="6636296"/>
            <a:ext cx="1043249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" dirty="0">
                <a:solidFill>
                  <a:srgbClr val="7F7F7F"/>
                </a:solidFill>
                <a:latin typeface="Arial MT"/>
                <a:cs typeface="Arial MT"/>
              </a:rPr>
              <a:t>(C)</a:t>
            </a:r>
            <a:r>
              <a:rPr sz="1400" spc="-40" dirty="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Arial MT"/>
                <a:cs typeface="Arial MT"/>
              </a:rPr>
              <a:t>Dhruv</a:t>
            </a:r>
            <a:r>
              <a:rPr sz="1400" spc="-35" dirty="0">
                <a:solidFill>
                  <a:srgbClr val="7F7F7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Arial MT"/>
                <a:cs typeface="Arial MT"/>
              </a:rPr>
              <a:t>Batra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8712354" y="6639462"/>
            <a:ext cx="225270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400" b="0" i="0" kern="1200">
                <a:solidFill>
                  <a:srgbClr val="7F7F7F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6525">
              <a:lnSpc>
                <a:spcPts val="1645"/>
              </a:lnSpc>
            </a:pPr>
            <a:fld id="{81D60167-4931-47E6-BA6A-407CBD079E47}" type="slidenum">
              <a:rPr lang="en-US" smtClean="0"/>
              <a:pPr marL="136525">
                <a:lnSpc>
                  <a:spcPts val="1645"/>
                </a:lnSpc>
              </a:pPr>
              <a:t>33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380553" y="6655008"/>
            <a:ext cx="192813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solidFill>
                  <a:srgbClr val="A6A6A6"/>
                </a:solidFill>
                <a:latin typeface="Arial MT"/>
                <a:cs typeface="Arial MT"/>
              </a:rPr>
              <a:t>Slide</a:t>
            </a:r>
            <a:r>
              <a:rPr sz="1200" spc="-25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A6A6A6"/>
                </a:solidFill>
                <a:latin typeface="Arial MT"/>
                <a:cs typeface="Arial MT"/>
              </a:rPr>
              <a:t>Credit:</a:t>
            </a:r>
            <a:r>
              <a:rPr sz="1200" spc="-10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A6A6A6"/>
                </a:solidFill>
                <a:latin typeface="Arial MT"/>
                <a:cs typeface="Arial MT"/>
              </a:rPr>
              <a:t>Marc'Aurelio</a:t>
            </a:r>
            <a:r>
              <a:rPr sz="1200" spc="-20" dirty="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A6A6A6"/>
                </a:solidFill>
                <a:latin typeface="Arial MT"/>
                <a:cs typeface="Arial MT"/>
              </a:rPr>
              <a:t>Ranzato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7" name="object 2">
            <a:extLst>
              <a:ext uri="{FF2B5EF4-FFF2-40B4-BE49-F238E27FC236}">
                <a16:creationId xmlns:a16="http://schemas.microsoft.com/office/drawing/2014/main" id="{E72FB02A-55A4-8E04-EFB0-1B6F8F0FED1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33536" y="1443946"/>
            <a:ext cx="2179317" cy="2071893"/>
          </a:xfrm>
          <a:prstGeom prst="rect">
            <a:avLst/>
          </a:prstGeom>
        </p:spPr>
      </p:pic>
      <p:pic>
        <p:nvPicPr>
          <p:cNvPr id="8" name="object 2">
            <a:extLst>
              <a:ext uri="{FF2B5EF4-FFF2-40B4-BE49-F238E27FC236}">
                <a16:creationId xmlns:a16="http://schemas.microsoft.com/office/drawing/2014/main" id="{F26AB552-A760-8171-B272-98DD97E0949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01013" y="1530580"/>
            <a:ext cx="1962928" cy="1898420"/>
          </a:xfrm>
          <a:prstGeom prst="rect">
            <a:avLst/>
          </a:prstGeom>
        </p:spPr>
      </p:pic>
      <p:pic>
        <p:nvPicPr>
          <p:cNvPr id="9" name="object 2">
            <a:extLst>
              <a:ext uri="{FF2B5EF4-FFF2-40B4-BE49-F238E27FC236}">
                <a16:creationId xmlns:a16="http://schemas.microsoft.com/office/drawing/2014/main" id="{FEEE1846-3FDA-FC4B-C1DC-B00B4A821E5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61142" y="1498076"/>
            <a:ext cx="2435927" cy="193092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73353D-879C-B238-6C87-4AAABFA12E3F}"/>
              </a:ext>
            </a:extLst>
          </p:cNvPr>
          <p:cNvCxnSpPr>
            <a:cxnSpLocks/>
          </p:cNvCxnSpPr>
          <p:nvPr/>
        </p:nvCxnSpPr>
        <p:spPr>
          <a:xfrm>
            <a:off x="3102112" y="1987389"/>
            <a:ext cx="0" cy="4870611"/>
          </a:xfrm>
          <a:prstGeom prst="line">
            <a:avLst/>
          </a:prstGeom>
          <a:ln w="25400" cmpd="thinThick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14529DB-CA0A-6E26-A241-D7D31DA0C51E}"/>
              </a:ext>
            </a:extLst>
          </p:cNvPr>
          <p:cNvCxnSpPr>
            <a:cxnSpLocks/>
          </p:cNvCxnSpPr>
          <p:nvPr/>
        </p:nvCxnSpPr>
        <p:spPr>
          <a:xfrm>
            <a:off x="6095841" y="1949541"/>
            <a:ext cx="0" cy="4595176"/>
          </a:xfrm>
          <a:prstGeom prst="line">
            <a:avLst/>
          </a:prstGeom>
          <a:ln w="25400" cmpd="thinThick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AF5E994-0076-4C87-6305-CE51D2BE12D0}"/>
              </a:ext>
            </a:extLst>
          </p:cNvPr>
          <p:cNvCxnSpPr>
            <a:cxnSpLocks/>
          </p:cNvCxnSpPr>
          <p:nvPr/>
        </p:nvCxnSpPr>
        <p:spPr>
          <a:xfrm>
            <a:off x="8815137" y="909861"/>
            <a:ext cx="0" cy="5490341"/>
          </a:xfrm>
          <a:prstGeom prst="line">
            <a:avLst/>
          </a:prstGeom>
          <a:ln w="25400" cmpd="thinThick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object 2">
            <a:extLst>
              <a:ext uri="{FF2B5EF4-FFF2-40B4-BE49-F238E27FC236}">
                <a16:creationId xmlns:a16="http://schemas.microsoft.com/office/drawing/2014/main" id="{FA370852-4905-13EA-5D2A-54936A299024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4435" y="4708746"/>
            <a:ext cx="2232953" cy="2045467"/>
          </a:xfrm>
          <a:prstGeom prst="rect">
            <a:avLst/>
          </a:prstGeom>
        </p:spPr>
      </p:pic>
      <p:pic>
        <p:nvPicPr>
          <p:cNvPr id="18" name="object 2">
            <a:extLst>
              <a:ext uri="{FF2B5EF4-FFF2-40B4-BE49-F238E27FC236}">
                <a16:creationId xmlns:a16="http://schemas.microsoft.com/office/drawing/2014/main" id="{F714D5F6-B00C-CF31-EDB5-E4ECF50F2B26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701012" y="4501782"/>
            <a:ext cx="1962926" cy="1898420"/>
          </a:xfrm>
          <a:prstGeom prst="rect">
            <a:avLst/>
          </a:prstGeom>
        </p:spPr>
      </p:pic>
      <p:pic>
        <p:nvPicPr>
          <p:cNvPr id="19" name="object 2">
            <a:extLst>
              <a:ext uri="{FF2B5EF4-FFF2-40B4-BE49-F238E27FC236}">
                <a16:creationId xmlns:a16="http://schemas.microsoft.com/office/drawing/2014/main" id="{8ACAE822-4A16-F086-D4FA-638EF622471A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827131" y="4702775"/>
            <a:ext cx="2085720" cy="1935296"/>
          </a:xfrm>
          <a:prstGeom prst="rect">
            <a:avLst/>
          </a:prstGeom>
        </p:spPr>
      </p:pic>
      <p:pic>
        <p:nvPicPr>
          <p:cNvPr id="20" name="object 2">
            <a:extLst>
              <a:ext uri="{FF2B5EF4-FFF2-40B4-BE49-F238E27FC236}">
                <a16:creationId xmlns:a16="http://schemas.microsoft.com/office/drawing/2014/main" id="{AADE9938-B92E-D721-0CC0-D729499ED5F9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661663" y="4673776"/>
            <a:ext cx="2179317" cy="187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536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9FED5-91B7-38BA-8375-E5F301B1D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8"/>
            <a:ext cx="10515600" cy="68254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venir Book" panose="02000503020000020003" pitchFamily="2" charset="0"/>
              </a:rPr>
              <a:t>Feature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1D419-258F-EAC3-FB7A-3DC7F1B2E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Avenir Book" panose="02000503020000020003" pitchFamily="2" charset="0"/>
              </a:rPr>
              <a:t>The output of a filter applied to an image is commonly referred to as a </a:t>
            </a:r>
            <a:r>
              <a:rPr lang="en-US" sz="2400" b="1" i="0" u="none" strike="noStrike" dirty="0">
                <a:solidFill>
                  <a:srgbClr val="7030A0"/>
                </a:solidFill>
                <a:effectLst/>
                <a:latin typeface="Avenir Book" panose="02000503020000020003" pitchFamily="2" charset="0"/>
              </a:rPr>
              <a:t>feature map </a:t>
            </a: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Avenir Book" panose="02000503020000020003" pitchFamily="2" charset="0"/>
              </a:rPr>
              <a:t>or </a:t>
            </a:r>
            <a:r>
              <a:rPr lang="en-US" sz="2400" b="1" i="0" u="none" strike="noStrike" dirty="0">
                <a:solidFill>
                  <a:srgbClr val="7030A0"/>
                </a:solidFill>
                <a:effectLst/>
                <a:latin typeface="Avenir Book" panose="02000503020000020003" pitchFamily="2" charset="0"/>
              </a:rPr>
              <a:t>activation map</a:t>
            </a: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Avenir Book" panose="02000503020000020003" pitchFamily="2" charset="0"/>
              </a:rPr>
              <a:t>.</a:t>
            </a:r>
          </a:p>
          <a:p>
            <a:pPr marL="0" indent="0">
              <a:buNone/>
            </a:pPr>
            <a:endParaRPr lang="en-US" sz="2400" b="0" i="0" u="none" strike="noStrike" dirty="0">
              <a:solidFill>
                <a:srgbClr val="374151"/>
              </a:solidFill>
              <a:effectLst/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Avenir Book" panose="02000503020000020003" pitchFamily="2" charset="0"/>
              </a:rPr>
              <a:t>When a filter (also known as a kernel) is convolved with an input image in a Convolutional Neural Network (CNN) or a similar context, it generates a </a:t>
            </a:r>
            <a:r>
              <a:rPr lang="en-US" sz="2400" b="1" i="0" u="none" strike="noStrike" dirty="0">
                <a:solidFill>
                  <a:srgbClr val="C00000"/>
                </a:solidFill>
                <a:effectLst/>
                <a:latin typeface="Avenir Book" panose="02000503020000020003" pitchFamily="2" charset="0"/>
              </a:rPr>
              <a:t>feature map</a:t>
            </a: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Avenir Book" panose="02000503020000020003" pitchFamily="2" charset="0"/>
              </a:rPr>
              <a:t>.</a:t>
            </a:r>
          </a:p>
          <a:p>
            <a:pPr marL="0" indent="0">
              <a:buNone/>
            </a:pPr>
            <a:endParaRPr lang="en-US" sz="2400" b="1" dirty="0">
              <a:solidFill>
                <a:srgbClr val="000000"/>
              </a:solidFill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0000"/>
                </a:solidFill>
                <a:latin typeface="Avenir Book" panose="02000503020000020003" pitchFamily="2" charset="0"/>
              </a:rPr>
              <a:t>A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feature map is the output of a convolutional layer representing specific features in the input image or feature map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.</a:t>
            </a:r>
            <a:endParaRPr lang="en-US" sz="2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576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3F18D5B-B795-4172-EDC7-73E73CEB10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3993135"/>
              </p:ext>
            </p:extLst>
          </p:nvPr>
        </p:nvGraphicFramePr>
        <p:xfrm>
          <a:off x="838200" y="1825625"/>
          <a:ext cx="2787315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7463">
                  <a:extLst>
                    <a:ext uri="{9D8B030D-6E8A-4147-A177-3AD203B41FA5}">
                      <a16:colId xmlns:a16="http://schemas.microsoft.com/office/drawing/2014/main" val="2116719650"/>
                    </a:ext>
                  </a:extLst>
                </a:gridCol>
                <a:gridCol w="557463">
                  <a:extLst>
                    <a:ext uri="{9D8B030D-6E8A-4147-A177-3AD203B41FA5}">
                      <a16:colId xmlns:a16="http://schemas.microsoft.com/office/drawing/2014/main" val="4225038889"/>
                    </a:ext>
                  </a:extLst>
                </a:gridCol>
                <a:gridCol w="557463">
                  <a:extLst>
                    <a:ext uri="{9D8B030D-6E8A-4147-A177-3AD203B41FA5}">
                      <a16:colId xmlns:a16="http://schemas.microsoft.com/office/drawing/2014/main" val="2709581439"/>
                    </a:ext>
                  </a:extLst>
                </a:gridCol>
                <a:gridCol w="557463">
                  <a:extLst>
                    <a:ext uri="{9D8B030D-6E8A-4147-A177-3AD203B41FA5}">
                      <a16:colId xmlns:a16="http://schemas.microsoft.com/office/drawing/2014/main" val="2578897343"/>
                    </a:ext>
                  </a:extLst>
                </a:gridCol>
                <a:gridCol w="557463">
                  <a:extLst>
                    <a:ext uri="{9D8B030D-6E8A-4147-A177-3AD203B41FA5}">
                      <a16:colId xmlns:a16="http://schemas.microsoft.com/office/drawing/2014/main" val="28715629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594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30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657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007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105633"/>
                  </a:ext>
                </a:extLst>
              </a:tr>
            </a:tbl>
          </a:graphicData>
        </a:graphic>
      </p:graphicFrame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31286AB1-978E-FDEA-97F7-3AA7365ED1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1777044"/>
              </p:ext>
            </p:extLst>
          </p:nvPr>
        </p:nvGraphicFramePr>
        <p:xfrm>
          <a:off x="5259805" y="2196465"/>
          <a:ext cx="1672389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7463">
                  <a:extLst>
                    <a:ext uri="{9D8B030D-6E8A-4147-A177-3AD203B41FA5}">
                      <a16:colId xmlns:a16="http://schemas.microsoft.com/office/drawing/2014/main" val="2116719650"/>
                    </a:ext>
                  </a:extLst>
                </a:gridCol>
                <a:gridCol w="557463">
                  <a:extLst>
                    <a:ext uri="{9D8B030D-6E8A-4147-A177-3AD203B41FA5}">
                      <a16:colId xmlns:a16="http://schemas.microsoft.com/office/drawing/2014/main" val="4225038889"/>
                    </a:ext>
                  </a:extLst>
                </a:gridCol>
                <a:gridCol w="557463">
                  <a:extLst>
                    <a:ext uri="{9D8B030D-6E8A-4147-A177-3AD203B41FA5}">
                      <a16:colId xmlns:a16="http://schemas.microsoft.com/office/drawing/2014/main" val="27095814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594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30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65776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5963C43-C4E4-C5E2-4011-950286FE9382}"/>
              </a:ext>
            </a:extLst>
          </p:cNvPr>
          <p:cNvSpPr txBox="1"/>
          <p:nvPr/>
        </p:nvSpPr>
        <p:spPr>
          <a:xfrm>
            <a:off x="4154905" y="2752725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77390F-E8BA-2369-DA65-56C69AE66E62}"/>
              </a:ext>
            </a:extLst>
          </p:cNvPr>
          <p:cNvSpPr txBox="1"/>
          <p:nvPr/>
        </p:nvSpPr>
        <p:spPr>
          <a:xfrm>
            <a:off x="7586971" y="2601829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887C5A-81F2-6A8C-05D8-323C8C0CB43F}"/>
              </a:ext>
            </a:extLst>
          </p:cNvPr>
          <p:cNvSpPr/>
          <p:nvPr/>
        </p:nvSpPr>
        <p:spPr>
          <a:xfrm>
            <a:off x="817144" y="1825625"/>
            <a:ext cx="1680411" cy="136097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0474CA-EBAA-899E-50B4-08F410EF2E5F}"/>
              </a:ext>
            </a:extLst>
          </p:cNvPr>
          <p:cNvSpPr txBox="1"/>
          <p:nvPr/>
        </p:nvSpPr>
        <p:spPr>
          <a:xfrm>
            <a:off x="817144" y="1042737"/>
            <a:ext cx="9154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Class Quiz: </a:t>
            </a:r>
            <a:r>
              <a:rPr lang="en-US" sz="2400" dirty="0"/>
              <a:t>What will the output feature map be if you use a stride of 1?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593CA4-D8C5-0FB0-5AB5-998E0DA6595A}"/>
              </a:ext>
            </a:extLst>
          </p:cNvPr>
          <p:cNvSpPr txBox="1"/>
          <p:nvPr/>
        </p:nvSpPr>
        <p:spPr>
          <a:xfrm>
            <a:off x="1764630" y="4525181"/>
            <a:ext cx="768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635BF8-FCDF-956F-9023-84A4F2AF9B43}"/>
              </a:ext>
            </a:extLst>
          </p:cNvPr>
          <p:cNvSpPr txBox="1"/>
          <p:nvPr/>
        </p:nvSpPr>
        <p:spPr>
          <a:xfrm>
            <a:off x="5711566" y="3742293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Filter</a:t>
            </a:r>
          </a:p>
        </p:txBody>
      </p:sp>
    </p:spTree>
    <p:extLst>
      <p:ext uri="{BB962C8B-B14F-4D97-AF65-F5344CB8AC3E}">
        <p14:creationId xmlns:p14="http://schemas.microsoft.com/office/powerpoint/2010/main" val="12252207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6F38C-119C-11AE-ECFA-0003D8311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Avenir Book" panose="02000503020000020003" pitchFamily="2" charset="0"/>
              </a:rPr>
              <a:t>How stride size impact the size of feature map?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F6C43-5C2D-54F9-5EFF-76328A19D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2268"/>
            <a:ext cx="10515600" cy="5317289"/>
          </a:xfrm>
        </p:spPr>
        <p:txBody>
          <a:bodyPr>
            <a:noAutofit/>
          </a:bodyPr>
          <a:lstStyle/>
          <a:p>
            <a:pPr algn="l">
              <a:buFont typeface="System Font Regular"/>
              <a:buChar char="-"/>
            </a:pPr>
            <a:endParaRPr lang="en-US" sz="2000" dirty="0">
              <a:solidFill>
                <a:srgbClr val="374151"/>
              </a:solidFill>
              <a:latin typeface="Avenir Book" panose="02000503020000020003" pitchFamily="2" charset="0"/>
            </a:endParaRPr>
          </a:p>
          <a:p>
            <a:pPr algn="l">
              <a:buFont typeface="System Font Regular"/>
              <a:buChar char="-"/>
            </a:pPr>
            <a:r>
              <a:rPr lang="en-US" sz="2000" b="0" i="0" u="none" strike="noStrike" dirty="0">
                <a:solidFill>
                  <a:srgbClr val="374151"/>
                </a:solidFill>
                <a:effectLst/>
                <a:latin typeface="Avenir Book" panose="02000503020000020003" pitchFamily="2" charset="0"/>
              </a:rPr>
              <a:t>I be the input size (i.e., the height and width of the input image).</a:t>
            </a:r>
          </a:p>
          <a:p>
            <a:pPr algn="l">
              <a:buFont typeface="System Font Regular"/>
              <a:buChar char="-"/>
            </a:pPr>
            <a:r>
              <a:rPr lang="en-US" sz="2000" b="0" i="0" u="none" strike="noStrike" dirty="0">
                <a:solidFill>
                  <a:srgbClr val="374151"/>
                </a:solidFill>
                <a:effectLst/>
                <a:latin typeface="Avenir Book" panose="02000503020000020003" pitchFamily="2" charset="0"/>
              </a:rPr>
              <a:t>F be the filter size (i.</a:t>
            </a:r>
            <a:r>
              <a:rPr lang="en-US" sz="2000" dirty="0">
                <a:solidFill>
                  <a:srgbClr val="374151"/>
                </a:solidFill>
                <a:latin typeface="Avenir Book" panose="02000503020000020003" pitchFamily="2" charset="0"/>
              </a:rPr>
              <a:t>e</a:t>
            </a:r>
            <a:r>
              <a:rPr lang="en-US" sz="2000" b="0" i="0" u="none" strike="noStrike" dirty="0">
                <a:solidFill>
                  <a:srgbClr val="374151"/>
                </a:solidFill>
                <a:effectLst/>
                <a:latin typeface="Avenir Book" panose="02000503020000020003" pitchFamily="2" charset="0"/>
              </a:rPr>
              <a:t>., the height and width of the convolutional filter).</a:t>
            </a:r>
          </a:p>
          <a:p>
            <a:pPr algn="l">
              <a:buFont typeface="System Font Regular"/>
              <a:buChar char="-"/>
            </a:pPr>
            <a:r>
              <a:rPr lang="en-US" sz="2000" b="0" i="0" u="none" strike="noStrike" dirty="0">
                <a:solidFill>
                  <a:srgbClr val="374151"/>
                </a:solidFill>
                <a:effectLst/>
                <a:latin typeface="Avenir Book" panose="02000503020000020003" pitchFamily="2" charset="0"/>
              </a:rPr>
              <a:t>S be the stride size</a:t>
            </a:r>
          </a:p>
          <a:p>
            <a:pPr marL="457200" lvl="1" indent="0">
              <a:buNone/>
            </a:pPr>
            <a:endParaRPr lang="en-US" sz="2000" dirty="0">
              <a:solidFill>
                <a:srgbClr val="374151"/>
              </a:solidFill>
              <a:latin typeface="Avenir Book" panose="02000503020000020003" pitchFamily="2" charset="0"/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rgbClr val="374151"/>
                </a:solidFill>
                <a:latin typeface="Avenir Book" panose="02000503020000020003" pitchFamily="2" charset="0"/>
              </a:rPr>
              <a:t>Output size: </a:t>
            </a:r>
            <a:r>
              <a:rPr lang="en-US" sz="2000" b="1" i="0" u="none" strike="noStrike" dirty="0">
                <a:effectLst/>
                <a:latin typeface="Avenir Book" panose="02000503020000020003" pitchFamily="2" charset="0"/>
              </a:rPr>
              <a:t>O = [(I - F) / S] + 1</a:t>
            </a:r>
          </a:p>
          <a:p>
            <a:pPr marL="457200" lvl="1" indent="0">
              <a:buNone/>
            </a:pPr>
            <a:endParaRPr lang="en-US" sz="2000" b="1" i="0" u="none" strike="noStrike" dirty="0">
              <a:effectLst/>
              <a:latin typeface="Avenir Book" panose="02000503020000020003" pitchFamily="2" charset="0"/>
            </a:endParaRPr>
          </a:p>
          <a:p>
            <a:pPr marL="0" indent="0" algn="l">
              <a:buNone/>
            </a:pPr>
            <a:r>
              <a:rPr lang="en-US" sz="2000" b="0" i="0" u="none" strike="noStrike" dirty="0">
                <a:solidFill>
                  <a:srgbClr val="374151"/>
                </a:solidFill>
                <a:effectLst/>
                <a:latin typeface="Avenir Book" panose="02000503020000020003" pitchFamily="2" charset="0"/>
              </a:rPr>
              <a:t>- lets,  we have an input image with a size of 7x7 pixels , and we apply a 3x3 filter with a stride of 2 (S = 2).</a:t>
            </a:r>
          </a:p>
          <a:p>
            <a:pPr marL="0" indent="0" algn="l">
              <a:buNone/>
            </a:pPr>
            <a:r>
              <a:rPr lang="en-US" sz="2000" b="0" i="0" u="none" strike="noStrike" dirty="0">
                <a:solidFill>
                  <a:srgbClr val="374151"/>
                </a:solidFill>
                <a:effectLst/>
                <a:latin typeface="Avenir Book" panose="02000503020000020003" pitchFamily="2" charset="0"/>
              </a:rPr>
              <a:t>	O = [(7 - 3) / 2] + 1 O = [4 / 2] + 1 O = 2 + 1 O = 3</a:t>
            </a:r>
          </a:p>
          <a:p>
            <a:pPr marL="0" indent="0" algn="l">
              <a:buNone/>
            </a:pPr>
            <a:endParaRPr lang="en-US" sz="2000" b="0" i="0" u="none" strike="noStrike" dirty="0">
              <a:solidFill>
                <a:srgbClr val="374151"/>
              </a:solidFill>
              <a:effectLst/>
              <a:latin typeface="Avenir Book" panose="02000503020000020003" pitchFamily="2" charset="0"/>
            </a:endParaRPr>
          </a:p>
          <a:p>
            <a:pPr marL="0" indent="0" algn="l">
              <a:buNone/>
            </a:pPr>
            <a:r>
              <a:rPr lang="en-US" sz="2000" b="0" i="0" u="none" strike="noStrike" dirty="0">
                <a:solidFill>
                  <a:srgbClr val="374151"/>
                </a:solidFill>
                <a:effectLst/>
                <a:latin typeface="Avenir Book" panose="02000503020000020003" pitchFamily="2" charset="0"/>
              </a:rPr>
              <a:t>So, with a stride of 2, the output size will be 3x3. </a:t>
            </a:r>
          </a:p>
          <a:p>
            <a:pPr marL="0" indent="0" algn="l">
              <a:buNone/>
            </a:pPr>
            <a:endParaRPr lang="en-US" sz="2000" dirty="0">
              <a:solidFill>
                <a:srgbClr val="374151"/>
              </a:solidFill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374151"/>
                </a:solidFill>
                <a:latin typeface="Avenir Book" panose="02000503020000020003" pitchFamily="2" charset="0"/>
              </a:rPr>
              <a:t>* We did not assume any padding in the input image - Valid (Zero Padding):</a:t>
            </a:r>
          </a:p>
          <a:p>
            <a:pPr marL="0" indent="0" algn="l">
              <a:buNone/>
            </a:pPr>
            <a:endParaRPr lang="en-US" sz="2000" b="0" i="0" u="none" strike="noStrike" dirty="0">
              <a:solidFill>
                <a:srgbClr val="374151"/>
              </a:solidFill>
              <a:effectLst/>
              <a:latin typeface="Avenir Book" panose="02000503020000020003" pitchFamily="2" charset="0"/>
            </a:endParaRPr>
          </a:p>
          <a:p>
            <a:pPr marL="0" indent="0" algn="l">
              <a:buNone/>
            </a:pPr>
            <a:br>
              <a:rPr lang="en-US" sz="2000" dirty="0">
                <a:latin typeface="Avenir Book" panose="02000503020000020003" pitchFamily="2" charset="0"/>
              </a:rPr>
            </a:br>
            <a:endParaRPr lang="en-US" sz="20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5485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73179" y="365633"/>
            <a:ext cx="3832600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185" dirty="0">
                <a:latin typeface="Trebuchet MS"/>
                <a:cs typeface="Trebuchet MS"/>
              </a:rPr>
              <a:t>Max </a:t>
            </a:r>
            <a:r>
              <a:rPr spc="-185" dirty="0">
                <a:latin typeface="Trebuchet MS"/>
                <a:cs typeface="Trebuchet MS"/>
              </a:rPr>
              <a:t>Pooling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2358" y="1540042"/>
            <a:ext cx="7450114" cy="408351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980549" y="5695601"/>
            <a:ext cx="39852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800" spc="-100" dirty="0">
                <a:latin typeface="Trebuchet MS"/>
                <a:cs typeface="Trebuchet MS"/>
              </a:rPr>
              <a:t>M</a:t>
            </a:r>
            <a:r>
              <a:rPr sz="2800" spc="-90" dirty="0">
                <a:latin typeface="Trebuchet MS"/>
                <a:cs typeface="Trebuchet MS"/>
              </a:rPr>
              <a:t>a</a:t>
            </a:r>
            <a:r>
              <a:rPr sz="2800" spc="-5" dirty="0">
                <a:latin typeface="Trebuchet MS"/>
                <a:cs typeface="Trebuchet MS"/>
              </a:rPr>
              <a:t>x</a:t>
            </a:r>
            <a:r>
              <a:rPr sz="2800" spc="-155" dirty="0">
                <a:latin typeface="Trebuchet MS"/>
                <a:cs typeface="Trebuchet MS"/>
              </a:rPr>
              <a:t> </a:t>
            </a:r>
            <a:r>
              <a:rPr sz="2800" spc="-260" dirty="0">
                <a:latin typeface="Trebuchet MS"/>
                <a:cs typeface="Trebuchet MS"/>
              </a:rPr>
              <a:t>P</a:t>
            </a:r>
            <a:r>
              <a:rPr sz="2800" spc="-5" dirty="0">
                <a:latin typeface="Trebuchet MS"/>
                <a:cs typeface="Trebuchet MS"/>
              </a:rPr>
              <a:t>oo</a:t>
            </a:r>
            <a:r>
              <a:rPr sz="2800" spc="-190" dirty="0">
                <a:latin typeface="Trebuchet MS"/>
                <a:cs typeface="Trebuchet MS"/>
              </a:rPr>
              <a:t>li</a:t>
            </a:r>
            <a:r>
              <a:rPr sz="2800" spc="-305" dirty="0">
                <a:latin typeface="Trebuchet MS"/>
                <a:cs typeface="Trebuchet MS"/>
              </a:rPr>
              <a:t>n</a:t>
            </a:r>
            <a:r>
              <a:rPr sz="2800" spc="-270" dirty="0">
                <a:latin typeface="Trebuchet MS"/>
                <a:cs typeface="Trebuchet MS"/>
              </a:rPr>
              <a:t>g</a:t>
            </a:r>
            <a:r>
              <a:rPr sz="2800" spc="-420" dirty="0">
                <a:latin typeface="Trebuchet MS"/>
                <a:cs typeface="Trebuchet MS"/>
              </a:rPr>
              <a:t>,</a:t>
            </a:r>
            <a:r>
              <a:rPr sz="2800" spc="-450" dirty="0">
                <a:latin typeface="Trebuchet MS"/>
                <a:cs typeface="Trebuchet MS"/>
              </a:rPr>
              <a:t> </a:t>
            </a:r>
            <a:r>
              <a:rPr sz="2800" spc="-434" dirty="0">
                <a:latin typeface="Trebuchet MS"/>
                <a:cs typeface="Trebuchet MS"/>
              </a:rPr>
              <a:t>a</a:t>
            </a:r>
            <a:r>
              <a:rPr sz="2800" spc="-260" dirty="0">
                <a:latin typeface="Trebuchet MS"/>
                <a:cs typeface="Trebuchet MS"/>
              </a:rPr>
              <a:t>v</a:t>
            </a:r>
            <a:r>
              <a:rPr sz="2800" spc="-235" dirty="0">
                <a:latin typeface="Trebuchet MS"/>
                <a:cs typeface="Trebuchet MS"/>
              </a:rPr>
              <a:t>e</a:t>
            </a:r>
            <a:r>
              <a:rPr sz="2800" spc="-40" dirty="0">
                <a:latin typeface="Trebuchet MS"/>
                <a:cs typeface="Trebuchet MS"/>
              </a:rPr>
              <a:t>r</a:t>
            </a:r>
            <a:r>
              <a:rPr sz="2800" spc="-335" dirty="0">
                <a:latin typeface="Trebuchet MS"/>
                <a:cs typeface="Trebuchet MS"/>
              </a:rPr>
              <a:t>a</a:t>
            </a:r>
            <a:r>
              <a:rPr sz="2800" spc="-270" dirty="0">
                <a:latin typeface="Trebuchet MS"/>
                <a:cs typeface="Trebuchet MS"/>
              </a:rPr>
              <a:t>g</a:t>
            </a:r>
            <a:r>
              <a:rPr sz="2800" spc="-190" dirty="0">
                <a:latin typeface="Trebuchet MS"/>
                <a:cs typeface="Trebuchet MS"/>
              </a:rPr>
              <a:t>e</a:t>
            </a:r>
            <a:r>
              <a:rPr sz="2800" spc="-145" dirty="0">
                <a:latin typeface="Trebuchet MS"/>
                <a:cs typeface="Trebuchet MS"/>
              </a:rPr>
              <a:t> </a:t>
            </a:r>
            <a:r>
              <a:rPr sz="2800" spc="-210" dirty="0">
                <a:latin typeface="Trebuchet MS"/>
                <a:cs typeface="Trebuchet MS"/>
              </a:rPr>
              <a:t>p</a:t>
            </a:r>
            <a:r>
              <a:rPr sz="2800" spc="-5" dirty="0">
                <a:latin typeface="Trebuchet MS"/>
                <a:cs typeface="Trebuchet MS"/>
              </a:rPr>
              <a:t>oo</a:t>
            </a:r>
            <a:r>
              <a:rPr sz="2800" spc="-190" dirty="0">
                <a:latin typeface="Trebuchet MS"/>
                <a:cs typeface="Trebuchet MS"/>
              </a:rPr>
              <a:t>li</a:t>
            </a:r>
            <a:r>
              <a:rPr sz="2800" spc="-305" dirty="0">
                <a:latin typeface="Trebuchet MS"/>
                <a:cs typeface="Trebuchet MS"/>
              </a:rPr>
              <a:t>n</a:t>
            </a:r>
            <a:r>
              <a:rPr sz="2800" spc="-215" dirty="0">
                <a:latin typeface="Trebuchet MS"/>
                <a:cs typeface="Trebuchet MS"/>
              </a:rPr>
              <a:t>g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85546" y="4056149"/>
            <a:ext cx="238252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3695" marR="340360" indent="-341630">
              <a:spcBef>
                <a:spcPts val="100"/>
              </a:spcBef>
              <a:buAutoNum type="arabicParenR"/>
              <a:tabLst>
                <a:tab pos="354330" algn="l"/>
              </a:tabLst>
            </a:pPr>
            <a:r>
              <a:rPr sz="2400" spc="-135" dirty="0">
                <a:latin typeface="Trebuchet MS"/>
                <a:cs typeface="Trebuchet MS"/>
              </a:rPr>
              <a:t>Reduced </a:t>
            </a:r>
            <a:r>
              <a:rPr sz="2400" spc="-130" dirty="0">
                <a:latin typeface="Trebuchet MS"/>
                <a:cs typeface="Trebuchet MS"/>
              </a:rPr>
              <a:t> </a:t>
            </a:r>
            <a:r>
              <a:rPr sz="2400" spc="-229" dirty="0">
                <a:latin typeface="Trebuchet MS"/>
                <a:cs typeface="Trebuchet MS"/>
              </a:rPr>
              <a:t>d</a:t>
            </a:r>
            <a:r>
              <a:rPr sz="2400" spc="-140" dirty="0">
                <a:latin typeface="Trebuchet MS"/>
                <a:cs typeface="Trebuchet MS"/>
              </a:rPr>
              <a:t>i</a:t>
            </a:r>
            <a:r>
              <a:rPr sz="2400" spc="-200" dirty="0">
                <a:latin typeface="Trebuchet MS"/>
                <a:cs typeface="Trebuchet MS"/>
              </a:rPr>
              <a:t>m</a:t>
            </a:r>
            <a:r>
              <a:rPr sz="2400" spc="-210" dirty="0">
                <a:latin typeface="Trebuchet MS"/>
                <a:cs typeface="Trebuchet MS"/>
              </a:rPr>
              <a:t>e</a:t>
            </a:r>
            <a:r>
              <a:rPr sz="2400" spc="-160" dirty="0">
                <a:latin typeface="Trebuchet MS"/>
                <a:cs typeface="Trebuchet MS"/>
              </a:rPr>
              <a:t>nsi</a:t>
            </a:r>
            <a:r>
              <a:rPr sz="2400" spc="-20" dirty="0">
                <a:latin typeface="Trebuchet MS"/>
                <a:cs typeface="Trebuchet MS"/>
              </a:rPr>
              <a:t>o</a:t>
            </a:r>
            <a:r>
              <a:rPr sz="2400" spc="-229" dirty="0">
                <a:latin typeface="Trebuchet MS"/>
                <a:cs typeface="Trebuchet MS"/>
              </a:rPr>
              <a:t>na</a:t>
            </a:r>
            <a:r>
              <a:rPr sz="2400" spc="-235" dirty="0">
                <a:latin typeface="Trebuchet MS"/>
                <a:cs typeface="Trebuchet MS"/>
              </a:rPr>
              <a:t>l</a:t>
            </a:r>
            <a:r>
              <a:rPr sz="2400" spc="-210" dirty="0">
                <a:latin typeface="Trebuchet MS"/>
                <a:cs typeface="Trebuchet MS"/>
              </a:rPr>
              <a:t>i</a:t>
            </a:r>
            <a:r>
              <a:rPr sz="2400" spc="-200" dirty="0">
                <a:latin typeface="Trebuchet MS"/>
                <a:cs typeface="Trebuchet MS"/>
              </a:rPr>
              <a:t>t</a:t>
            </a:r>
            <a:r>
              <a:rPr sz="2400" spc="-135" dirty="0">
                <a:latin typeface="Trebuchet MS"/>
                <a:cs typeface="Trebuchet MS"/>
              </a:rPr>
              <a:t>y</a:t>
            </a:r>
            <a:endParaRPr sz="2400" dirty="0">
              <a:latin typeface="Trebuchet MS"/>
              <a:cs typeface="Trebuchet MS"/>
            </a:endParaRPr>
          </a:p>
          <a:p>
            <a:pPr marL="353695" indent="-341630">
              <a:buAutoNum type="arabicParenR"/>
              <a:tabLst>
                <a:tab pos="354330" algn="l"/>
              </a:tabLst>
            </a:pPr>
            <a:r>
              <a:rPr sz="2400" spc="-125" dirty="0">
                <a:latin typeface="Trebuchet MS"/>
                <a:cs typeface="Trebuchet MS"/>
              </a:rPr>
              <a:t>S</a:t>
            </a:r>
            <a:r>
              <a:rPr sz="2400" spc="-145" dirty="0">
                <a:latin typeface="Trebuchet MS"/>
                <a:cs typeface="Trebuchet MS"/>
              </a:rPr>
              <a:t>p</a:t>
            </a:r>
            <a:r>
              <a:rPr sz="2400" spc="-285" dirty="0">
                <a:latin typeface="Trebuchet MS"/>
                <a:cs typeface="Trebuchet MS"/>
              </a:rPr>
              <a:t>a</a:t>
            </a:r>
            <a:r>
              <a:rPr sz="2400" spc="-195" dirty="0">
                <a:latin typeface="Trebuchet MS"/>
                <a:cs typeface="Trebuchet MS"/>
              </a:rPr>
              <a:t>ti</a:t>
            </a:r>
            <a:r>
              <a:rPr sz="2400" spc="-285" dirty="0">
                <a:latin typeface="Trebuchet MS"/>
                <a:cs typeface="Trebuchet MS"/>
              </a:rPr>
              <a:t>a</a:t>
            </a:r>
            <a:r>
              <a:rPr sz="2400" spc="-185" dirty="0">
                <a:latin typeface="Trebuchet MS"/>
                <a:cs typeface="Trebuchet MS"/>
              </a:rPr>
              <a:t>l</a:t>
            </a:r>
            <a:r>
              <a:rPr sz="2400" spc="-75" dirty="0">
                <a:latin typeface="Trebuchet MS"/>
                <a:cs typeface="Trebuchet MS"/>
              </a:rPr>
              <a:t> </a:t>
            </a:r>
            <a:r>
              <a:rPr sz="2400" spc="-145" dirty="0">
                <a:latin typeface="Trebuchet MS"/>
                <a:cs typeface="Trebuchet MS"/>
              </a:rPr>
              <a:t>i</a:t>
            </a:r>
            <a:r>
              <a:rPr sz="2400" spc="-265" dirty="0">
                <a:latin typeface="Trebuchet MS"/>
                <a:cs typeface="Trebuchet MS"/>
              </a:rPr>
              <a:t>n</a:t>
            </a:r>
            <a:r>
              <a:rPr sz="2400" spc="-170" dirty="0">
                <a:latin typeface="Trebuchet MS"/>
                <a:cs typeface="Trebuchet MS"/>
              </a:rPr>
              <a:t>v</a:t>
            </a:r>
            <a:r>
              <a:rPr sz="2400" spc="-295" dirty="0">
                <a:latin typeface="Trebuchet MS"/>
                <a:cs typeface="Trebuchet MS"/>
              </a:rPr>
              <a:t>a</a:t>
            </a:r>
            <a:r>
              <a:rPr sz="2400" spc="-40" dirty="0">
                <a:latin typeface="Trebuchet MS"/>
                <a:cs typeface="Trebuchet MS"/>
              </a:rPr>
              <a:t>r</a:t>
            </a:r>
            <a:r>
              <a:rPr sz="2400" spc="-190" dirty="0">
                <a:latin typeface="Trebuchet MS"/>
                <a:cs typeface="Trebuchet MS"/>
              </a:rPr>
              <a:t>i</a:t>
            </a:r>
            <a:r>
              <a:rPr sz="2400" spc="-315" dirty="0">
                <a:latin typeface="Trebuchet MS"/>
                <a:cs typeface="Trebuchet MS"/>
              </a:rPr>
              <a:t>a</a:t>
            </a:r>
            <a:r>
              <a:rPr sz="2400" spc="-165" dirty="0">
                <a:latin typeface="Trebuchet MS"/>
                <a:cs typeface="Trebuchet MS"/>
              </a:rPr>
              <a:t>n</a:t>
            </a:r>
            <a:r>
              <a:rPr sz="2400" spc="-185" dirty="0">
                <a:latin typeface="Trebuchet MS"/>
                <a:cs typeface="Trebuchet MS"/>
              </a:rPr>
              <a:t>c</a:t>
            </a:r>
            <a:r>
              <a:rPr sz="2400" spc="-160" dirty="0">
                <a:latin typeface="Trebuchet MS"/>
                <a:cs typeface="Trebuchet MS"/>
              </a:rPr>
              <a:t>e</a:t>
            </a:r>
            <a:endParaRPr sz="2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33814" y="2219388"/>
            <a:ext cx="895985" cy="1159510"/>
          </a:xfrm>
          <a:custGeom>
            <a:avLst/>
            <a:gdLst/>
            <a:ahLst/>
            <a:cxnLst/>
            <a:rect l="l" t="t" r="r" b="b"/>
            <a:pathLst>
              <a:path w="895985" h="1159510">
                <a:moveTo>
                  <a:pt x="516599" y="0"/>
                </a:moveTo>
                <a:lnTo>
                  <a:pt x="469609" y="10547"/>
                </a:lnTo>
                <a:lnTo>
                  <a:pt x="420648" y="23646"/>
                </a:lnTo>
                <a:lnTo>
                  <a:pt x="370966" y="40067"/>
                </a:lnTo>
                <a:lnTo>
                  <a:pt x="295614" y="71977"/>
                </a:lnTo>
                <a:lnTo>
                  <a:pt x="248758" y="96677"/>
                </a:lnTo>
                <a:lnTo>
                  <a:pt x="206091" y="123528"/>
                </a:lnTo>
                <a:lnTo>
                  <a:pt x="167614" y="152529"/>
                </a:lnTo>
                <a:lnTo>
                  <a:pt x="133326" y="183680"/>
                </a:lnTo>
                <a:lnTo>
                  <a:pt x="96214" y="225030"/>
                </a:lnTo>
                <a:lnTo>
                  <a:pt x="65347" y="268519"/>
                </a:lnTo>
                <a:lnTo>
                  <a:pt x="40727" y="314146"/>
                </a:lnTo>
                <a:lnTo>
                  <a:pt x="22353" y="361911"/>
                </a:lnTo>
                <a:lnTo>
                  <a:pt x="9354" y="413830"/>
                </a:lnTo>
                <a:lnTo>
                  <a:pt x="1898" y="466966"/>
                </a:lnTo>
                <a:lnTo>
                  <a:pt x="0" y="521093"/>
                </a:lnTo>
                <a:lnTo>
                  <a:pt x="3633" y="576300"/>
                </a:lnTo>
                <a:lnTo>
                  <a:pt x="10348" y="621691"/>
                </a:lnTo>
                <a:lnTo>
                  <a:pt x="20222" y="668510"/>
                </a:lnTo>
                <a:lnTo>
                  <a:pt x="33256" y="716758"/>
                </a:lnTo>
                <a:lnTo>
                  <a:pt x="49452" y="766434"/>
                </a:lnTo>
                <a:lnTo>
                  <a:pt x="68868" y="817671"/>
                </a:lnTo>
                <a:lnTo>
                  <a:pt x="89620" y="865626"/>
                </a:lnTo>
                <a:lnTo>
                  <a:pt x="111679" y="909952"/>
                </a:lnTo>
                <a:lnTo>
                  <a:pt x="134987" y="950513"/>
                </a:lnTo>
                <a:lnTo>
                  <a:pt x="159542" y="987310"/>
                </a:lnTo>
                <a:lnTo>
                  <a:pt x="185345" y="1020343"/>
                </a:lnTo>
                <a:lnTo>
                  <a:pt x="219195" y="1056547"/>
                </a:lnTo>
                <a:lnTo>
                  <a:pt x="254679" y="1087285"/>
                </a:lnTo>
                <a:lnTo>
                  <a:pt x="291799" y="1112554"/>
                </a:lnTo>
                <a:lnTo>
                  <a:pt x="330557" y="1132357"/>
                </a:lnTo>
                <a:lnTo>
                  <a:pt x="399735" y="1153715"/>
                </a:lnTo>
                <a:lnTo>
                  <a:pt x="474410" y="1159205"/>
                </a:lnTo>
                <a:lnTo>
                  <a:pt x="513660" y="1155959"/>
                </a:lnTo>
                <a:lnTo>
                  <a:pt x="553972" y="1148681"/>
                </a:lnTo>
                <a:lnTo>
                  <a:pt x="595346" y="1137372"/>
                </a:lnTo>
                <a:lnTo>
                  <a:pt x="637782" y="1122032"/>
                </a:lnTo>
                <a:lnTo>
                  <a:pt x="691904" y="1096928"/>
                </a:lnTo>
                <a:lnTo>
                  <a:pt x="739700" y="1067909"/>
                </a:lnTo>
                <a:lnTo>
                  <a:pt x="781173" y="1034973"/>
                </a:lnTo>
                <a:lnTo>
                  <a:pt x="816323" y="998122"/>
                </a:lnTo>
                <a:lnTo>
                  <a:pt x="840186" y="964374"/>
                </a:lnTo>
                <a:lnTo>
                  <a:pt x="519876" y="964374"/>
                </a:lnTo>
                <a:lnTo>
                  <a:pt x="506943" y="963352"/>
                </a:lnTo>
                <a:lnTo>
                  <a:pt x="468263" y="949858"/>
                </a:lnTo>
                <a:lnTo>
                  <a:pt x="434471" y="925455"/>
                </a:lnTo>
                <a:lnTo>
                  <a:pt x="399403" y="886955"/>
                </a:lnTo>
                <a:lnTo>
                  <a:pt x="364083" y="831643"/>
                </a:lnTo>
                <a:lnTo>
                  <a:pt x="346706" y="796665"/>
                </a:lnTo>
                <a:lnTo>
                  <a:pt x="329515" y="756805"/>
                </a:lnTo>
                <a:lnTo>
                  <a:pt x="314694" y="718197"/>
                </a:lnTo>
                <a:lnTo>
                  <a:pt x="311037" y="707885"/>
                </a:lnTo>
                <a:lnTo>
                  <a:pt x="308319" y="700532"/>
                </a:lnTo>
                <a:lnTo>
                  <a:pt x="339022" y="667862"/>
                </a:lnTo>
                <a:lnTo>
                  <a:pt x="376107" y="643024"/>
                </a:lnTo>
                <a:lnTo>
                  <a:pt x="417130" y="625036"/>
                </a:lnTo>
                <a:lnTo>
                  <a:pt x="463259" y="613968"/>
                </a:lnTo>
                <a:lnTo>
                  <a:pt x="478459" y="612699"/>
                </a:lnTo>
                <a:lnTo>
                  <a:pt x="860804" y="612699"/>
                </a:lnTo>
                <a:lnTo>
                  <a:pt x="841920" y="570825"/>
                </a:lnTo>
                <a:lnTo>
                  <a:pt x="840707" y="568680"/>
                </a:lnTo>
                <a:lnTo>
                  <a:pt x="256592" y="568680"/>
                </a:lnTo>
                <a:lnTo>
                  <a:pt x="245245" y="510985"/>
                </a:lnTo>
                <a:lnTo>
                  <a:pt x="242601" y="457461"/>
                </a:lnTo>
                <a:lnTo>
                  <a:pt x="248661" y="408112"/>
                </a:lnTo>
                <a:lnTo>
                  <a:pt x="263425" y="362940"/>
                </a:lnTo>
                <a:lnTo>
                  <a:pt x="287373" y="322314"/>
                </a:lnTo>
                <a:lnTo>
                  <a:pt x="321003" y="286618"/>
                </a:lnTo>
                <a:lnTo>
                  <a:pt x="364316" y="255854"/>
                </a:lnTo>
                <a:lnTo>
                  <a:pt x="417310" y="230022"/>
                </a:lnTo>
                <a:lnTo>
                  <a:pt x="466505" y="213315"/>
                </a:lnTo>
                <a:lnTo>
                  <a:pt x="512281" y="204343"/>
                </a:lnTo>
                <a:lnTo>
                  <a:pt x="550489" y="200913"/>
                </a:lnTo>
                <a:lnTo>
                  <a:pt x="565205" y="200471"/>
                </a:lnTo>
                <a:lnTo>
                  <a:pt x="578002" y="200471"/>
                </a:lnTo>
                <a:lnTo>
                  <a:pt x="594844" y="193662"/>
                </a:lnTo>
                <a:lnTo>
                  <a:pt x="516599" y="0"/>
                </a:lnTo>
                <a:close/>
              </a:path>
              <a:path w="895985" h="1159510">
                <a:moveTo>
                  <a:pt x="860804" y="612699"/>
                </a:moveTo>
                <a:lnTo>
                  <a:pt x="478459" y="612699"/>
                </a:lnTo>
                <a:lnTo>
                  <a:pt x="493501" y="613178"/>
                </a:lnTo>
                <a:lnTo>
                  <a:pt x="508386" y="615404"/>
                </a:lnTo>
                <a:lnTo>
                  <a:pt x="551195" y="633217"/>
                </a:lnTo>
                <a:lnTo>
                  <a:pt x="588750" y="669798"/>
                </a:lnTo>
                <a:lnTo>
                  <a:pt x="610591" y="706723"/>
                </a:lnTo>
                <a:lnTo>
                  <a:pt x="630649" y="756067"/>
                </a:lnTo>
                <a:lnTo>
                  <a:pt x="642683" y="800606"/>
                </a:lnTo>
                <a:lnTo>
                  <a:pt x="644524" y="817537"/>
                </a:lnTo>
                <a:lnTo>
                  <a:pt x="644488" y="834334"/>
                </a:lnTo>
                <a:lnTo>
                  <a:pt x="636144" y="882027"/>
                </a:lnTo>
                <a:lnTo>
                  <a:pt x="618028" y="917466"/>
                </a:lnTo>
                <a:lnTo>
                  <a:pt x="589865" y="943979"/>
                </a:lnTo>
                <a:lnTo>
                  <a:pt x="545404" y="962134"/>
                </a:lnTo>
                <a:lnTo>
                  <a:pt x="519876" y="964374"/>
                </a:lnTo>
                <a:lnTo>
                  <a:pt x="840186" y="964374"/>
                </a:lnTo>
                <a:lnTo>
                  <a:pt x="867652" y="912672"/>
                </a:lnTo>
                <a:lnTo>
                  <a:pt x="883640" y="865599"/>
                </a:lnTo>
                <a:lnTo>
                  <a:pt x="892803" y="818261"/>
                </a:lnTo>
                <a:lnTo>
                  <a:pt x="895484" y="768889"/>
                </a:lnTo>
                <a:lnTo>
                  <a:pt x="891342" y="719252"/>
                </a:lnTo>
                <a:lnTo>
                  <a:pt x="880490" y="668759"/>
                </a:lnTo>
                <a:lnTo>
                  <a:pt x="862928" y="617410"/>
                </a:lnTo>
                <a:lnTo>
                  <a:pt x="860804" y="612699"/>
                </a:lnTo>
                <a:close/>
              </a:path>
              <a:path w="895985" h="1159510">
                <a:moveTo>
                  <a:pt x="571007" y="388184"/>
                </a:moveTo>
                <a:lnTo>
                  <a:pt x="518948" y="392785"/>
                </a:lnTo>
                <a:lnTo>
                  <a:pt x="466337" y="405772"/>
                </a:lnTo>
                <a:lnTo>
                  <a:pt x="409806" y="428922"/>
                </a:lnTo>
                <a:lnTo>
                  <a:pt x="357196" y="460945"/>
                </a:lnTo>
                <a:lnTo>
                  <a:pt x="313919" y="499529"/>
                </a:lnTo>
                <a:lnTo>
                  <a:pt x="274861" y="544144"/>
                </a:lnTo>
                <a:lnTo>
                  <a:pt x="256592" y="568680"/>
                </a:lnTo>
                <a:lnTo>
                  <a:pt x="840707" y="568680"/>
                </a:lnTo>
                <a:lnTo>
                  <a:pt x="818957" y="530225"/>
                </a:lnTo>
                <a:lnTo>
                  <a:pt x="794037" y="495605"/>
                </a:lnTo>
                <a:lnTo>
                  <a:pt x="767157" y="466966"/>
                </a:lnTo>
                <a:lnTo>
                  <a:pt x="708713" y="423876"/>
                </a:lnTo>
                <a:lnTo>
                  <a:pt x="644793" y="397217"/>
                </a:lnTo>
                <a:lnTo>
                  <a:pt x="596233" y="389067"/>
                </a:lnTo>
                <a:lnTo>
                  <a:pt x="571007" y="388184"/>
                </a:lnTo>
                <a:close/>
              </a:path>
              <a:path w="895985" h="1159510">
                <a:moveTo>
                  <a:pt x="578002" y="200471"/>
                </a:moveTo>
                <a:lnTo>
                  <a:pt x="565205" y="200471"/>
                </a:lnTo>
                <a:lnTo>
                  <a:pt x="577000" y="200875"/>
                </a:lnTo>
                <a:lnTo>
                  <a:pt x="578002" y="20047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97765" y="1690332"/>
            <a:ext cx="1224280" cy="1412875"/>
          </a:xfrm>
          <a:custGeom>
            <a:avLst/>
            <a:gdLst/>
            <a:ahLst/>
            <a:cxnLst/>
            <a:rect l="l" t="t" r="r" b="b"/>
            <a:pathLst>
              <a:path w="1224279" h="1412875">
                <a:moveTo>
                  <a:pt x="338937" y="1318133"/>
                </a:moveTo>
                <a:lnTo>
                  <a:pt x="233984" y="1058367"/>
                </a:lnTo>
                <a:lnTo>
                  <a:pt x="0" y="1152906"/>
                </a:lnTo>
                <a:lnTo>
                  <a:pt x="104952" y="1412671"/>
                </a:lnTo>
                <a:lnTo>
                  <a:pt x="338937" y="1318133"/>
                </a:lnTo>
                <a:close/>
              </a:path>
              <a:path w="1224279" h="1412875">
                <a:moveTo>
                  <a:pt x="1224153" y="756920"/>
                </a:moveTo>
                <a:lnTo>
                  <a:pt x="1223645" y="709523"/>
                </a:lnTo>
                <a:lnTo>
                  <a:pt x="1215428" y="661517"/>
                </a:lnTo>
                <a:lnTo>
                  <a:pt x="1199515" y="612914"/>
                </a:lnTo>
                <a:lnTo>
                  <a:pt x="1176705" y="565442"/>
                </a:lnTo>
                <a:lnTo>
                  <a:pt x="1149680" y="525500"/>
                </a:lnTo>
                <a:lnTo>
                  <a:pt x="1118438" y="493064"/>
                </a:lnTo>
                <a:lnTo>
                  <a:pt x="1082979" y="468160"/>
                </a:lnTo>
                <a:lnTo>
                  <a:pt x="1042771" y="449922"/>
                </a:lnTo>
                <a:lnTo>
                  <a:pt x="997267" y="437527"/>
                </a:lnTo>
                <a:lnTo>
                  <a:pt x="946492" y="430961"/>
                </a:lnTo>
                <a:lnTo>
                  <a:pt x="890435" y="430237"/>
                </a:lnTo>
                <a:lnTo>
                  <a:pt x="861174" y="431876"/>
                </a:lnTo>
                <a:lnTo>
                  <a:pt x="833107" y="434174"/>
                </a:lnTo>
                <a:lnTo>
                  <a:pt x="806221" y="437159"/>
                </a:lnTo>
                <a:lnTo>
                  <a:pt x="780529" y="440817"/>
                </a:lnTo>
                <a:lnTo>
                  <a:pt x="676198" y="457593"/>
                </a:lnTo>
                <a:lnTo>
                  <a:pt x="637273" y="462622"/>
                </a:lnTo>
                <a:lnTo>
                  <a:pt x="604367" y="464604"/>
                </a:lnTo>
                <a:lnTo>
                  <a:pt x="577469" y="463524"/>
                </a:lnTo>
                <a:lnTo>
                  <a:pt x="556602" y="459397"/>
                </a:lnTo>
                <a:lnTo>
                  <a:pt x="514553" y="427583"/>
                </a:lnTo>
                <a:lnTo>
                  <a:pt x="499960" y="384149"/>
                </a:lnTo>
                <a:lnTo>
                  <a:pt x="500659" y="370674"/>
                </a:lnTo>
                <a:lnTo>
                  <a:pt x="514743" y="331279"/>
                </a:lnTo>
                <a:lnTo>
                  <a:pt x="542594" y="297688"/>
                </a:lnTo>
                <a:lnTo>
                  <a:pt x="577989" y="269684"/>
                </a:lnTo>
                <a:lnTo>
                  <a:pt x="618617" y="248221"/>
                </a:lnTo>
                <a:lnTo>
                  <a:pt x="676478" y="226860"/>
                </a:lnTo>
                <a:lnTo>
                  <a:pt x="719759" y="216433"/>
                </a:lnTo>
                <a:lnTo>
                  <a:pt x="764159" y="210273"/>
                </a:lnTo>
                <a:lnTo>
                  <a:pt x="809637" y="208381"/>
                </a:lnTo>
                <a:lnTo>
                  <a:pt x="854532" y="210134"/>
                </a:lnTo>
                <a:lnTo>
                  <a:pt x="897153" y="214934"/>
                </a:lnTo>
                <a:lnTo>
                  <a:pt x="937488" y="222758"/>
                </a:lnTo>
                <a:lnTo>
                  <a:pt x="975537" y="233629"/>
                </a:lnTo>
                <a:lnTo>
                  <a:pt x="997343" y="224815"/>
                </a:lnTo>
                <a:lnTo>
                  <a:pt x="906551" y="76"/>
                </a:lnTo>
                <a:lnTo>
                  <a:pt x="865212" y="0"/>
                </a:lnTo>
                <a:lnTo>
                  <a:pt x="822248" y="2425"/>
                </a:lnTo>
                <a:lnTo>
                  <a:pt x="777633" y="7327"/>
                </a:lnTo>
                <a:lnTo>
                  <a:pt x="731393" y="14719"/>
                </a:lnTo>
                <a:lnTo>
                  <a:pt x="684720" y="24498"/>
                </a:lnTo>
                <a:lnTo>
                  <a:pt x="638822" y="36550"/>
                </a:lnTo>
                <a:lnTo>
                  <a:pt x="593699" y="50888"/>
                </a:lnTo>
                <a:lnTo>
                  <a:pt x="549351" y="67513"/>
                </a:lnTo>
                <a:lnTo>
                  <a:pt x="501205" y="88988"/>
                </a:lnTo>
                <a:lnTo>
                  <a:pt x="456831" y="113017"/>
                </a:lnTo>
                <a:lnTo>
                  <a:pt x="416255" y="139573"/>
                </a:lnTo>
                <a:lnTo>
                  <a:pt x="379450" y="168656"/>
                </a:lnTo>
                <a:lnTo>
                  <a:pt x="346443" y="200291"/>
                </a:lnTo>
                <a:lnTo>
                  <a:pt x="317220" y="234442"/>
                </a:lnTo>
                <a:lnTo>
                  <a:pt x="291782" y="271145"/>
                </a:lnTo>
                <a:lnTo>
                  <a:pt x="268160" y="315569"/>
                </a:lnTo>
                <a:lnTo>
                  <a:pt x="252209" y="360299"/>
                </a:lnTo>
                <a:lnTo>
                  <a:pt x="243928" y="405320"/>
                </a:lnTo>
                <a:lnTo>
                  <a:pt x="243344" y="450634"/>
                </a:lnTo>
                <a:lnTo>
                  <a:pt x="250431" y="496239"/>
                </a:lnTo>
                <a:lnTo>
                  <a:pt x="265188" y="542150"/>
                </a:lnTo>
                <a:lnTo>
                  <a:pt x="288112" y="589978"/>
                </a:lnTo>
                <a:lnTo>
                  <a:pt x="315506" y="630999"/>
                </a:lnTo>
                <a:lnTo>
                  <a:pt x="347357" y="665226"/>
                </a:lnTo>
                <a:lnTo>
                  <a:pt x="383667" y="692658"/>
                </a:lnTo>
                <a:lnTo>
                  <a:pt x="425551" y="713308"/>
                </a:lnTo>
                <a:lnTo>
                  <a:pt x="474141" y="727227"/>
                </a:lnTo>
                <a:lnTo>
                  <a:pt x="529412" y="734390"/>
                </a:lnTo>
                <a:lnTo>
                  <a:pt x="591375" y="734822"/>
                </a:lnTo>
                <a:lnTo>
                  <a:pt x="619975" y="732878"/>
                </a:lnTo>
                <a:lnTo>
                  <a:pt x="649262" y="729894"/>
                </a:lnTo>
                <a:lnTo>
                  <a:pt x="679234" y="725855"/>
                </a:lnTo>
                <a:lnTo>
                  <a:pt x="709879" y="720775"/>
                </a:lnTo>
                <a:lnTo>
                  <a:pt x="740473" y="715429"/>
                </a:lnTo>
                <a:lnTo>
                  <a:pt x="770267" y="710603"/>
                </a:lnTo>
                <a:lnTo>
                  <a:pt x="799249" y="706297"/>
                </a:lnTo>
                <a:lnTo>
                  <a:pt x="827430" y="702500"/>
                </a:lnTo>
                <a:lnTo>
                  <a:pt x="849350" y="700709"/>
                </a:lnTo>
                <a:lnTo>
                  <a:pt x="870483" y="701065"/>
                </a:lnTo>
                <a:lnTo>
                  <a:pt x="910463" y="708164"/>
                </a:lnTo>
                <a:lnTo>
                  <a:pt x="954900" y="739660"/>
                </a:lnTo>
                <a:lnTo>
                  <a:pt x="971435" y="788200"/>
                </a:lnTo>
                <a:lnTo>
                  <a:pt x="970915" y="802944"/>
                </a:lnTo>
                <a:lnTo>
                  <a:pt x="954913" y="842924"/>
                </a:lnTo>
                <a:lnTo>
                  <a:pt x="926998" y="875258"/>
                </a:lnTo>
                <a:lnTo>
                  <a:pt x="886574" y="903109"/>
                </a:lnTo>
                <a:lnTo>
                  <a:pt x="843902" y="925398"/>
                </a:lnTo>
                <a:lnTo>
                  <a:pt x="789444" y="945299"/>
                </a:lnTo>
                <a:lnTo>
                  <a:pt x="743927" y="956335"/>
                </a:lnTo>
                <a:lnTo>
                  <a:pt x="696036" y="963422"/>
                </a:lnTo>
                <a:lnTo>
                  <a:pt x="645795" y="966571"/>
                </a:lnTo>
                <a:lnTo>
                  <a:pt x="594588" y="965530"/>
                </a:lnTo>
                <a:lnTo>
                  <a:pt x="543814" y="960094"/>
                </a:lnTo>
                <a:lnTo>
                  <a:pt x="493471" y="950264"/>
                </a:lnTo>
                <a:lnTo>
                  <a:pt x="443547" y="936028"/>
                </a:lnTo>
                <a:lnTo>
                  <a:pt x="421068" y="945108"/>
                </a:lnTo>
                <a:lnTo>
                  <a:pt x="515607" y="1179093"/>
                </a:lnTo>
                <a:lnTo>
                  <a:pt x="559333" y="1179499"/>
                </a:lnTo>
                <a:lnTo>
                  <a:pt x="604062" y="1177963"/>
                </a:lnTo>
                <a:lnTo>
                  <a:pt x="649770" y="1174483"/>
                </a:lnTo>
                <a:lnTo>
                  <a:pt x="696468" y="1169060"/>
                </a:lnTo>
                <a:lnTo>
                  <a:pt x="744842" y="1160614"/>
                </a:lnTo>
                <a:lnTo>
                  <a:pt x="795540" y="1148067"/>
                </a:lnTo>
                <a:lnTo>
                  <a:pt x="848563" y="1131404"/>
                </a:lnTo>
                <a:lnTo>
                  <a:pt x="903909" y="1110627"/>
                </a:lnTo>
                <a:lnTo>
                  <a:pt x="957618" y="1086815"/>
                </a:lnTo>
                <a:lnTo>
                  <a:pt x="1006538" y="1060691"/>
                </a:lnTo>
                <a:lnTo>
                  <a:pt x="1050683" y="1032268"/>
                </a:lnTo>
                <a:lnTo>
                  <a:pt x="1090053" y="1001534"/>
                </a:lnTo>
                <a:lnTo>
                  <a:pt x="1124648" y="968489"/>
                </a:lnTo>
                <a:lnTo>
                  <a:pt x="1154468" y="933132"/>
                </a:lnTo>
                <a:lnTo>
                  <a:pt x="1179512" y="895477"/>
                </a:lnTo>
                <a:lnTo>
                  <a:pt x="1202093" y="849896"/>
                </a:lnTo>
                <a:lnTo>
                  <a:pt x="1216977" y="803706"/>
                </a:lnTo>
                <a:lnTo>
                  <a:pt x="1224153" y="75692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23085" y="3578034"/>
            <a:ext cx="995044" cy="1167765"/>
          </a:xfrm>
          <a:custGeom>
            <a:avLst/>
            <a:gdLst/>
            <a:ahLst/>
            <a:cxnLst/>
            <a:rect l="l" t="t" r="r" b="b"/>
            <a:pathLst>
              <a:path w="995045" h="1167764">
                <a:moveTo>
                  <a:pt x="393268" y="0"/>
                </a:moveTo>
                <a:lnTo>
                  <a:pt x="177787" y="87058"/>
                </a:lnTo>
                <a:lnTo>
                  <a:pt x="183219" y="106992"/>
                </a:lnTo>
                <a:lnTo>
                  <a:pt x="186142" y="126064"/>
                </a:lnTo>
                <a:lnTo>
                  <a:pt x="179952" y="178229"/>
                </a:lnTo>
                <a:lnTo>
                  <a:pt x="152450" y="224155"/>
                </a:lnTo>
                <a:lnTo>
                  <a:pt x="108120" y="260373"/>
                </a:lnTo>
                <a:lnTo>
                  <a:pt x="66683" y="284129"/>
                </a:lnTo>
                <a:lnTo>
                  <a:pt x="22610" y="305399"/>
                </a:lnTo>
                <a:lnTo>
                  <a:pt x="0" y="314972"/>
                </a:lnTo>
                <a:lnTo>
                  <a:pt x="64884" y="475589"/>
                </a:lnTo>
                <a:lnTo>
                  <a:pt x="272440" y="391731"/>
                </a:lnTo>
                <a:lnTo>
                  <a:pt x="482600" y="911923"/>
                </a:lnTo>
                <a:lnTo>
                  <a:pt x="275056" y="995768"/>
                </a:lnTo>
                <a:lnTo>
                  <a:pt x="344487" y="1167625"/>
                </a:lnTo>
                <a:lnTo>
                  <a:pt x="994892" y="904849"/>
                </a:lnTo>
                <a:lnTo>
                  <a:pt x="925461" y="732993"/>
                </a:lnTo>
                <a:lnTo>
                  <a:pt x="722541" y="814984"/>
                </a:lnTo>
                <a:lnTo>
                  <a:pt x="393268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240822" y="1096272"/>
            <a:ext cx="1847214" cy="1778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spcBef>
                <a:spcPts val="95"/>
              </a:spcBef>
            </a:pPr>
            <a:r>
              <a:rPr sz="17175" b="1" spc="-509" baseline="-16739" dirty="0">
                <a:solidFill>
                  <a:srgbClr val="F2F2F2"/>
                </a:solidFill>
                <a:latin typeface="Tahoma"/>
                <a:cs typeface="Tahoma"/>
              </a:rPr>
              <a:t>9</a:t>
            </a:r>
            <a:r>
              <a:rPr sz="11500" b="1" spc="-340" dirty="0">
                <a:solidFill>
                  <a:srgbClr val="F2F2F2"/>
                </a:solidFill>
                <a:latin typeface="Tahoma"/>
                <a:cs typeface="Tahoma"/>
              </a:rPr>
              <a:t>1</a:t>
            </a:r>
            <a:endParaRPr sz="115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58493" y="148018"/>
            <a:ext cx="10702824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59" dirty="0">
                <a:latin typeface="Trebuchet MS"/>
                <a:cs typeface="Trebuchet MS"/>
              </a:rPr>
              <a:t>C</a:t>
            </a:r>
            <a:r>
              <a:rPr spc="484" dirty="0">
                <a:latin typeface="Trebuchet MS"/>
                <a:cs typeface="Trebuchet MS"/>
              </a:rPr>
              <a:t>N</a:t>
            </a:r>
            <a:r>
              <a:rPr spc="540" dirty="0">
                <a:latin typeface="Trebuchet MS"/>
                <a:cs typeface="Trebuchet MS"/>
              </a:rPr>
              <a:t>N</a:t>
            </a:r>
            <a:r>
              <a:rPr spc="-85" dirty="0">
                <a:latin typeface="Trebuchet MS"/>
                <a:cs typeface="Trebuchet MS"/>
              </a:rPr>
              <a:t>s</a:t>
            </a:r>
            <a:r>
              <a:rPr spc="-105" dirty="0">
                <a:latin typeface="Trebuchet MS"/>
                <a:cs typeface="Trebuchet MS"/>
              </a:rPr>
              <a:t> </a:t>
            </a:r>
            <a:r>
              <a:rPr spc="-509" dirty="0">
                <a:latin typeface="Trebuchet MS"/>
                <a:cs typeface="Trebuchet MS"/>
              </a:rPr>
              <a:t>f</a:t>
            </a:r>
            <a:r>
              <a:rPr spc="20" dirty="0">
                <a:latin typeface="Trebuchet MS"/>
                <a:cs typeface="Trebuchet MS"/>
              </a:rPr>
              <a:t>o</a:t>
            </a:r>
            <a:r>
              <a:rPr spc="35" dirty="0">
                <a:latin typeface="Trebuchet MS"/>
                <a:cs typeface="Trebuchet MS"/>
              </a:rPr>
              <a:t>r</a:t>
            </a:r>
            <a:r>
              <a:rPr spc="-114" dirty="0">
                <a:latin typeface="Trebuchet MS"/>
                <a:cs typeface="Trebuchet MS"/>
              </a:rPr>
              <a:t> </a:t>
            </a:r>
            <a:r>
              <a:rPr spc="60" dirty="0">
                <a:latin typeface="Trebuchet MS"/>
                <a:cs typeface="Trebuchet MS"/>
              </a:rPr>
              <a:t>C</a:t>
            </a:r>
            <a:r>
              <a:rPr spc="10" dirty="0">
                <a:latin typeface="Trebuchet MS"/>
                <a:cs typeface="Trebuchet MS"/>
              </a:rPr>
              <a:t>l</a:t>
            </a:r>
            <a:r>
              <a:rPr spc="-425" dirty="0">
                <a:latin typeface="Trebuchet MS"/>
                <a:cs typeface="Trebuchet MS"/>
              </a:rPr>
              <a:t>a</a:t>
            </a:r>
            <a:r>
              <a:rPr spc="-110" dirty="0">
                <a:latin typeface="Trebuchet MS"/>
                <a:cs typeface="Trebuchet MS"/>
              </a:rPr>
              <a:t>ss</a:t>
            </a:r>
            <a:r>
              <a:rPr spc="-295" dirty="0">
                <a:latin typeface="Trebuchet MS"/>
                <a:cs typeface="Trebuchet MS"/>
              </a:rPr>
              <a:t>i</a:t>
            </a:r>
            <a:r>
              <a:rPr spc="-509" dirty="0">
                <a:latin typeface="Trebuchet MS"/>
                <a:cs typeface="Trebuchet MS"/>
              </a:rPr>
              <a:t>f</a:t>
            </a:r>
            <a:r>
              <a:rPr spc="-295" dirty="0">
                <a:latin typeface="Trebuchet MS"/>
                <a:cs typeface="Trebuchet MS"/>
              </a:rPr>
              <a:t>i</a:t>
            </a:r>
            <a:r>
              <a:rPr spc="-265" dirty="0">
                <a:latin typeface="Trebuchet MS"/>
                <a:cs typeface="Trebuchet MS"/>
              </a:rPr>
              <a:t>c</a:t>
            </a:r>
            <a:r>
              <a:rPr spc="-415" dirty="0">
                <a:latin typeface="Trebuchet MS"/>
                <a:cs typeface="Trebuchet MS"/>
              </a:rPr>
              <a:t>a</a:t>
            </a:r>
            <a:r>
              <a:rPr spc="-290" dirty="0">
                <a:latin typeface="Trebuchet MS"/>
                <a:cs typeface="Trebuchet MS"/>
              </a:rPr>
              <a:t>t</a:t>
            </a:r>
            <a:r>
              <a:rPr spc="-280" dirty="0">
                <a:latin typeface="Trebuchet MS"/>
                <a:cs typeface="Trebuchet MS"/>
              </a:rPr>
              <a:t>i</a:t>
            </a:r>
            <a:r>
              <a:rPr spc="30" dirty="0">
                <a:latin typeface="Trebuchet MS"/>
                <a:cs typeface="Trebuchet MS"/>
              </a:rPr>
              <a:t>o</a:t>
            </a:r>
            <a:r>
              <a:rPr spc="-210" dirty="0">
                <a:latin typeface="Trebuchet MS"/>
                <a:cs typeface="Trebuchet MS"/>
              </a:rPr>
              <a:t>n</a:t>
            </a:r>
            <a:r>
              <a:rPr spc="-595" dirty="0">
                <a:latin typeface="Trebuchet MS"/>
                <a:cs typeface="Trebuchet MS"/>
              </a:rPr>
              <a:t>:</a:t>
            </a:r>
            <a:r>
              <a:rPr spc="-80" dirty="0">
                <a:latin typeface="Trebuchet MS"/>
                <a:cs typeface="Trebuchet MS"/>
              </a:rPr>
              <a:t> </a:t>
            </a:r>
            <a:r>
              <a:rPr spc="-254" dirty="0">
                <a:latin typeface="Trebuchet MS"/>
                <a:cs typeface="Trebuchet MS"/>
              </a:rPr>
              <a:t>F</a:t>
            </a:r>
            <a:r>
              <a:rPr spc="-290" dirty="0">
                <a:latin typeface="Trebuchet MS"/>
                <a:cs typeface="Trebuchet MS"/>
              </a:rPr>
              <a:t>e</a:t>
            </a:r>
            <a:r>
              <a:rPr spc="-425" dirty="0">
                <a:latin typeface="Trebuchet MS"/>
                <a:cs typeface="Trebuchet MS"/>
              </a:rPr>
              <a:t>a</a:t>
            </a:r>
            <a:r>
              <a:rPr spc="-290" dirty="0">
                <a:latin typeface="Trebuchet MS"/>
                <a:cs typeface="Trebuchet MS"/>
              </a:rPr>
              <a:t>t</a:t>
            </a:r>
            <a:r>
              <a:rPr spc="-210" dirty="0">
                <a:latin typeface="Trebuchet MS"/>
                <a:cs typeface="Trebuchet MS"/>
              </a:rPr>
              <a:t>u</a:t>
            </a:r>
            <a:r>
              <a:rPr spc="-5" dirty="0">
                <a:latin typeface="Trebuchet MS"/>
                <a:cs typeface="Trebuchet MS"/>
              </a:rPr>
              <a:t>r</a:t>
            </a:r>
            <a:r>
              <a:rPr spc="-270" dirty="0">
                <a:latin typeface="Trebuchet MS"/>
                <a:cs typeface="Trebuchet MS"/>
              </a:rPr>
              <a:t>e</a:t>
            </a:r>
            <a:r>
              <a:rPr spc="-100" dirty="0">
                <a:latin typeface="Trebuchet MS"/>
                <a:cs typeface="Trebuchet MS"/>
              </a:rPr>
              <a:t> L</a:t>
            </a:r>
            <a:r>
              <a:rPr spc="-290" dirty="0">
                <a:latin typeface="Trebuchet MS"/>
                <a:cs typeface="Trebuchet MS"/>
              </a:rPr>
              <a:t>e</a:t>
            </a:r>
            <a:r>
              <a:rPr spc="-425" dirty="0">
                <a:latin typeface="Trebuchet MS"/>
                <a:cs typeface="Trebuchet MS"/>
              </a:rPr>
              <a:t>a</a:t>
            </a:r>
            <a:r>
              <a:rPr spc="-5" dirty="0">
                <a:latin typeface="Trebuchet MS"/>
                <a:cs typeface="Trebuchet MS"/>
              </a:rPr>
              <a:t>r</a:t>
            </a:r>
            <a:r>
              <a:rPr spc="-210" dirty="0">
                <a:latin typeface="Trebuchet MS"/>
                <a:cs typeface="Trebuchet MS"/>
              </a:rPr>
              <a:t>n</a:t>
            </a:r>
            <a:r>
              <a:rPr spc="-295" dirty="0">
                <a:latin typeface="Trebuchet MS"/>
                <a:cs typeface="Trebuchet MS"/>
              </a:rPr>
              <a:t>i</a:t>
            </a:r>
            <a:r>
              <a:rPr spc="-210" dirty="0">
                <a:latin typeface="Trebuchet MS"/>
                <a:cs typeface="Trebuchet MS"/>
              </a:rPr>
              <a:t>n</a:t>
            </a:r>
            <a:r>
              <a:rPr spc="-305" dirty="0">
                <a:latin typeface="Trebuchet MS"/>
                <a:cs typeface="Trebuchet MS"/>
              </a:rPr>
              <a:t>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675915" y="4964611"/>
            <a:ext cx="8720455" cy="1457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3695" indent="-341630">
              <a:lnSpc>
                <a:spcPts val="2845"/>
              </a:lnSpc>
              <a:spcBef>
                <a:spcPts val="100"/>
              </a:spcBef>
              <a:buAutoNum type="arabicPeriod"/>
              <a:tabLst>
                <a:tab pos="354330" algn="l"/>
              </a:tabLst>
            </a:pPr>
            <a:r>
              <a:rPr sz="2400" spc="-140" dirty="0">
                <a:latin typeface="Trebuchet MS"/>
                <a:cs typeface="Trebuchet MS"/>
              </a:rPr>
              <a:t>Learn</a:t>
            </a:r>
            <a:r>
              <a:rPr sz="2400" spc="-120" dirty="0">
                <a:latin typeface="Trebuchet MS"/>
                <a:cs typeface="Trebuchet MS"/>
              </a:rPr>
              <a:t> </a:t>
            </a:r>
            <a:r>
              <a:rPr sz="2400" spc="-210" dirty="0">
                <a:latin typeface="Trebuchet MS"/>
                <a:cs typeface="Trebuchet MS"/>
              </a:rPr>
              <a:t>features</a:t>
            </a:r>
            <a:r>
              <a:rPr sz="2400" spc="-140" dirty="0">
                <a:latin typeface="Trebuchet MS"/>
                <a:cs typeface="Trebuchet MS"/>
              </a:rPr>
              <a:t> </a:t>
            </a:r>
            <a:r>
              <a:rPr sz="2400" spc="-165" dirty="0">
                <a:latin typeface="Trebuchet MS"/>
                <a:cs typeface="Trebuchet MS"/>
              </a:rPr>
              <a:t>in</a:t>
            </a:r>
            <a:r>
              <a:rPr sz="2400" spc="-170" dirty="0">
                <a:latin typeface="Trebuchet MS"/>
                <a:cs typeface="Trebuchet MS"/>
              </a:rPr>
              <a:t> input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spc="-200" dirty="0">
                <a:latin typeface="Trebuchet MS"/>
                <a:cs typeface="Trebuchet MS"/>
              </a:rPr>
              <a:t>image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-145" dirty="0">
                <a:latin typeface="Trebuchet MS"/>
                <a:cs typeface="Trebuchet MS"/>
              </a:rPr>
              <a:t>through</a:t>
            </a:r>
            <a:r>
              <a:rPr sz="2400" spc="55" dirty="0">
                <a:latin typeface="Trebuchet MS"/>
                <a:cs typeface="Trebuchet MS"/>
              </a:rPr>
              <a:t> </a:t>
            </a:r>
            <a:r>
              <a:rPr sz="2400" b="1" spc="-95" dirty="0">
                <a:latin typeface="Trebuchet MS"/>
                <a:cs typeface="Trebuchet MS"/>
              </a:rPr>
              <a:t>convolution</a:t>
            </a:r>
            <a:endParaRPr sz="2400">
              <a:latin typeface="Trebuchet MS"/>
              <a:cs typeface="Trebuchet MS"/>
            </a:endParaRPr>
          </a:p>
          <a:p>
            <a:pPr marL="353695" marR="5080" indent="-341630">
              <a:lnSpc>
                <a:spcPts val="2800"/>
              </a:lnSpc>
              <a:spcBef>
                <a:spcPts val="125"/>
              </a:spcBef>
              <a:buAutoNum type="arabicPeriod"/>
              <a:tabLst>
                <a:tab pos="354330" algn="l"/>
              </a:tabLst>
            </a:pPr>
            <a:r>
              <a:rPr sz="2400" spc="-150" dirty="0">
                <a:latin typeface="Trebuchet MS"/>
                <a:cs typeface="Trebuchet MS"/>
              </a:rPr>
              <a:t>Introduce</a:t>
            </a:r>
            <a:r>
              <a:rPr sz="2400" spc="-145" dirty="0">
                <a:latin typeface="Trebuchet MS"/>
                <a:cs typeface="Trebuchet MS"/>
              </a:rPr>
              <a:t> </a:t>
            </a:r>
            <a:r>
              <a:rPr sz="2400" b="1" spc="-105" dirty="0">
                <a:latin typeface="Trebuchet MS"/>
                <a:cs typeface="Trebuchet MS"/>
              </a:rPr>
              <a:t>non-linearity</a:t>
            </a:r>
            <a:r>
              <a:rPr sz="2400" b="1" spc="-150" dirty="0">
                <a:latin typeface="Trebuchet MS"/>
                <a:cs typeface="Trebuchet MS"/>
              </a:rPr>
              <a:t> </a:t>
            </a:r>
            <a:r>
              <a:rPr sz="2400" spc="-145" dirty="0">
                <a:latin typeface="Trebuchet MS"/>
                <a:cs typeface="Trebuchet MS"/>
              </a:rPr>
              <a:t>through</a:t>
            </a:r>
            <a:r>
              <a:rPr sz="2400" spc="-165" dirty="0">
                <a:latin typeface="Trebuchet MS"/>
                <a:cs typeface="Trebuchet MS"/>
              </a:rPr>
              <a:t> </a:t>
            </a:r>
            <a:r>
              <a:rPr sz="2400" spc="-190" dirty="0">
                <a:latin typeface="Trebuchet MS"/>
                <a:cs typeface="Trebuchet MS"/>
              </a:rPr>
              <a:t>activation</a:t>
            </a:r>
            <a:r>
              <a:rPr sz="2400" spc="-140" dirty="0">
                <a:latin typeface="Trebuchet MS"/>
                <a:cs typeface="Trebuchet MS"/>
              </a:rPr>
              <a:t> </a:t>
            </a:r>
            <a:r>
              <a:rPr sz="2400" spc="-175" dirty="0">
                <a:latin typeface="Trebuchet MS"/>
                <a:cs typeface="Trebuchet MS"/>
              </a:rPr>
              <a:t>function</a:t>
            </a:r>
            <a:r>
              <a:rPr sz="2400" spc="-145" dirty="0">
                <a:latin typeface="Trebuchet MS"/>
                <a:cs typeface="Trebuchet MS"/>
              </a:rPr>
              <a:t> </a:t>
            </a:r>
            <a:r>
              <a:rPr sz="2400" spc="-155" dirty="0">
                <a:latin typeface="Trebuchet MS"/>
                <a:cs typeface="Trebuchet MS"/>
              </a:rPr>
              <a:t>(real-world</a:t>
            </a:r>
            <a:r>
              <a:rPr sz="2400" spc="-125" dirty="0">
                <a:latin typeface="Trebuchet MS"/>
                <a:cs typeface="Trebuchet MS"/>
              </a:rPr>
              <a:t> </a:t>
            </a:r>
            <a:r>
              <a:rPr sz="2400" spc="-204" dirty="0">
                <a:latin typeface="Trebuchet MS"/>
                <a:cs typeface="Trebuchet MS"/>
              </a:rPr>
              <a:t>data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-190" dirty="0">
                <a:latin typeface="Trebuchet MS"/>
                <a:cs typeface="Trebuchet MS"/>
              </a:rPr>
              <a:t>is </a:t>
            </a:r>
            <a:r>
              <a:rPr sz="2400" spc="-705" dirty="0">
                <a:latin typeface="Trebuchet MS"/>
                <a:cs typeface="Trebuchet MS"/>
              </a:rPr>
              <a:t> </a:t>
            </a:r>
            <a:r>
              <a:rPr sz="2400" spc="-180" dirty="0">
                <a:latin typeface="Trebuchet MS"/>
                <a:cs typeface="Trebuchet MS"/>
              </a:rPr>
              <a:t>non-linear!)</a:t>
            </a:r>
            <a:endParaRPr sz="2400">
              <a:latin typeface="Trebuchet MS"/>
              <a:cs typeface="Trebuchet MS"/>
            </a:endParaRPr>
          </a:p>
          <a:p>
            <a:pPr marL="353695" indent="-341630">
              <a:lnSpc>
                <a:spcPts val="2710"/>
              </a:lnSpc>
              <a:buAutoNum type="arabicPeriod"/>
              <a:tabLst>
                <a:tab pos="354330" algn="l"/>
              </a:tabLst>
            </a:pPr>
            <a:r>
              <a:rPr sz="2400" spc="-140" dirty="0">
                <a:latin typeface="Trebuchet MS"/>
                <a:cs typeface="Trebuchet MS"/>
              </a:rPr>
              <a:t>Reduce</a:t>
            </a:r>
            <a:r>
              <a:rPr sz="2400" spc="-90" dirty="0">
                <a:latin typeface="Trebuchet MS"/>
                <a:cs typeface="Trebuchet MS"/>
              </a:rPr>
              <a:t> </a:t>
            </a:r>
            <a:r>
              <a:rPr sz="2400" spc="-180" dirty="0">
                <a:latin typeface="Trebuchet MS"/>
                <a:cs typeface="Trebuchet MS"/>
              </a:rPr>
              <a:t>dimensionality</a:t>
            </a:r>
            <a:r>
              <a:rPr sz="2400" spc="-120" dirty="0">
                <a:latin typeface="Trebuchet MS"/>
                <a:cs typeface="Trebuchet MS"/>
              </a:rPr>
              <a:t> </a:t>
            </a:r>
            <a:r>
              <a:rPr sz="2400" spc="-170" dirty="0">
                <a:latin typeface="Trebuchet MS"/>
                <a:cs typeface="Trebuchet MS"/>
              </a:rPr>
              <a:t>and</a:t>
            </a:r>
            <a:r>
              <a:rPr sz="2400" spc="-65" dirty="0">
                <a:latin typeface="Trebuchet MS"/>
                <a:cs typeface="Trebuchet MS"/>
              </a:rPr>
              <a:t> </a:t>
            </a:r>
            <a:r>
              <a:rPr sz="2400" spc="-135" dirty="0">
                <a:latin typeface="Trebuchet MS"/>
                <a:cs typeface="Trebuchet MS"/>
              </a:rPr>
              <a:t>preserve</a:t>
            </a:r>
            <a:r>
              <a:rPr sz="2400" spc="-120" dirty="0">
                <a:latin typeface="Trebuchet MS"/>
                <a:cs typeface="Trebuchet MS"/>
              </a:rPr>
              <a:t> </a:t>
            </a:r>
            <a:r>
              <a:rPr sz="2400" spc="-210" dirty="0">
                <a:latin typeface="Trebuchet MS"/>
                <a:cs typeface="Trebuchet MS"/>
              </a:rPr>
              <a:t>spatial</a:t>
            </a:r>
            <a:r>
              <a:rPr sz="2400" spc="-135" dirty="0">
                <a:latin typeface="Trebuchet MS"/>
                <a:cs typeface="Trebuchet MS"/>
              </a:rPr>
              <a:t> </a:t>
            </a:r>
            <a:r>
              <a:rPr sz="2400" spc="-195" dirty="0">
                <a:latin typeface="Trebuchet MS"/>
                <a:cs typeface="Trebuchet MS"/>
              </a:rPr>
              <a:t>invariance</a:t>
            </a:r>
            <a:r>
              <a:rPr sz="2400" spc="-125" dirty="0">
                <a:latin typeface="Trebuchet MS"/>
                <a:cs typeface="Trebuchet MS"/>
              </a:rPr>
              <a:t> </a:t>
            </a:r>
            <a:r>
              <a:rPr sz="2400" spc="-170" dirty="0">
                <a:latin typeface="Trebuchet MS"/>
                <a:cs typeface="Trebuchet MS"/>
              </a:rPr>
              <a:t>with</a:t>
            </a:r>
            <a:r>
              <a:rPr sz="2400" spc="65" dirty="0">
                <a:latin typeface="Trebuchet MS"/>
                <a:cs typeface="Trebuchet MS"/>
              </a:rPr>
              <a:t> </a:t>
            </a:r>
            <a:r>
              <a:rPr sz="2400" b="1" spc="-75" dirty="0">
                <a:latin typeface="Trebuchet MS"/>
                <a:cs typeface="Trebuchet MS"/>
              </a:rPr>
              <a:t>pooling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926324" y="1094232"/>
            <a:ext cx="2237105" cy="3663950"/>
          </a:xfrm>
          <a:custGeom>
            <a:avLst/>
            <a:gdLst/>
            <a:ahLst/>
            <a:cxnLst/>
            <a:rect l="l" t="t" r="r" b="b"/>
            <a:pathLst>
              <a:path w="2237104" h="3663950">
                <a:moveTo>
                  <a:pt x="2237016" y="0"/>
                </a:moveTo>
                <a:lnTo>
                  <a:pt x="0" y="0"/>
                </a:lnTo>
                <a:lnTo>
                  <a:pt x="0" y="3663594"/>
                </a:lnTo>
                <a:lnTo>
                  <a:pt x="2237016" y="3663594"/>
                </a:lnTo>
                <a:lnTo>
                  <a:pt x="2237016" y="0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2029969" y="1088137"/>
            <a:ext cx="8138159" cy="3674745"/>
            <a:chOff x="505968" y="1088136"/>
            <a:chExt cx="8138159" cy="367474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5968" y="1094232"/>
              <a:ext cx="8133588" cy="366674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402323" y="1094232"/>
              <a:ext cx="2235835" cy="3662679"/>
            </a:xfrm>
            <a:custGeom>
              <a:avLst/>
              <a:gdLst/>
              <a:ahLst/>
              <a:cxnLst/>
              <a:rect l="l" t="t" r="r" b="b"/>
              <a:pathLst>
                <a:path w="2235834" h="3662679">
                  <a:moveTo>
                    <a:pt x="0" y="3662108"/>
                  </a:moveTo>
                  <a:lnTo>
                    <a:pt x="2235301" y="3662108"/>
                  </a:lnTo>
                  <a:lnTo>
                    <a:pt x="2235301" y="0"/>
                  </a:lnTo>
                  <a:lnTo>
                    <a:pt x="0" y="0"/>
                  </a:lnTo>
                  <a:lnTo>
                    <a:pt x="0" y="3662108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FEB57-B062-A3F0-515E-42BCD48F2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007"/>
            <a:ext cx="10515600" cy="58447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Flattening </a:t>
            </a:r>
          </a:p>
        </p:txBody>
      </p:sp>
      <p:pic>
        <p:nvPicPr>
          <p:cNvPr id="5" name="Content Placeholder 4" descr="A close-up of a flattening arrow&#10;&#10;Description automatically generated">
            <a:extLst>
              <a:ext uri="{FF2B5EF4-FFF2-40B4-BE49-F238E27FC236}">
                <a16:creationId xmlns:a16="http://schemas.microsoft.com/office/drawing/2014/main" id="{480F07D6-699C-90A6-A76C-53A9B4EB3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6321" y="3078163"/>
            <a:ext cx="8674768" cy="354616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5B3A64-226D-D58D-A8E5-0B621590EAB8}"/>
              </a:ext>
            </a:extLst>
          </p:cNvPr>
          <p:cNvSpPr txBox="1"/>
          <p:nvPr/>
        </p:nvSpPr>
        <p:spPr>
          <a:xfrm>
            <a:off x="1046748" y="1412159"/>
            <a:ext cx="107802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Avenir Book" panose="02000503020000020003" pitchFamily="2" charset="0"/>
              </a:rPr>
              <a:t>Flattening is a critical step in transitioning from the spatially structured information in the feature maps to a format that can be processed by fully connected layers, which expect 1D vectors as input. </a:t>
            </a:r>
          </a:p>
        </p:txBody>
      </p:sp>
    </p:spTree>
    <p:extLst>
      <p:ext uri="{BB962C8B-B14F-4D97-AF65-F5344CB8AC3E}">
        <p14:creationId xmlns:p14="http://schemas.microsoft.com/office/powerpoint/2010/main" val="4032191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graphics with a few images&#10;&#10;Description automatically generated with medium confidence">
            <a:extLst>
              <a:ext uri="{FF2B5EF4-FFF2-40B4-BE49-F238E27FC236}">
                <a16:creationId xmlns:a16="http://schemas.microsoft.com/office/drawing/2014/main" id="{373F6949-4F71-A049-479B-F23EEF952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826" y="589897"/>
            <a:ext cx="7616087" cy="5678205"/>
          </a:xfrm>
        </p:spPr>
      </p:pic>
    </p:spTree>
    <p:extLst>
      <p:ext uri="{BB962C8B-B14F-4D97-AF65-F5344CB8AC3E}">
        <p14:creationId xmlns:p14="http://schemas.microsoft.com/office/powerpoint/2010/main" val="318815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F47E845A-7ACE-9FA2-42A5-FE886A425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437" y="288485"/>
            <a:ext cx="5613163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53887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7E19A-A6D6-98BB-5D45-D94601726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2491"/>
            <a:ext cx="10515600" cy="74671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Fully Connected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0A27E-25A3-6710-7389-2CAEDDDD3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2126"/>
            <a:ext cx="10515600" cy="4604837"/>
          </a:xfrm>
        </p:spPr>
        <p:txBody>
          <a:bodyPr/>
          <a:lstStyle/>
          <a:p>
            <a:r>
              <a:rPr lang="en-US" b="1" i="0" u="none" strike="noStrike" dirty="0">
                <a:solidFill>
                  <a:srgbClr val="374151"/>
                </a:solidFill>
                <a:effectLst/>
                <a:latin typeface="Söhne"/>
              </a:rPr>
              <a:t>High-Level Feature Learning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: Fully connected layers are responsible for </a:t>
            </a:r>
            <a:r>
              <a:rPr lang="en-US" b="1" i="0" u="none" strike="noStrike" dirty="0">
                <a:solidFill>
                  <a:srgbClr val="7030A0"/>
                </a:solidFill>
                <a:effectLst/>
                <a:latin typeface="Avenir Book" panose="02000503020000020003" pitchFamily="2" charset="0"/>
              </a:rPr>
              <a:t>learning high-level features 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and </a:t>
            </a:r>
            <a:r>
              <a:rPr lang="en-US" b="1" i="0" u="none" strike="noStrike" dirty="0">
                <a:solidFill>
                  <a:srgbClr val="7030A0"/>
                </a:solidFill>
                <a:effectLst/>
                <a:latin typeface="Avenir Book" panose="02000503020000020003" pitchFamily="2" charset="0"/>
              </a:rPr>
              <a:t>capturing complex relationships 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in the data. These layers can combine information from various parts of the input and create non-linear transformations that are useful for solving complex problems.</a:t>
            </a:r>
          </a:p>
          <a:p>
            <a:r>
              <a:rPr lang="en-US" b="1" i="0" u="none" strike="noStrike" dirty="0">
                <a:solidFill>
                  <a:srgbClr val="374151"/>
                </a:solidFill>
                <a:effectLst/>
                <a:latin typeface="Söhne"/>
              </a:rPr>
              <a:t>Global Information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: While convolutional layers are excellent at </a:t>
            </a:r>
            <a:r>
              <a:rPr lang="en-US" b="1" i="0" u="none" strike="noStrike" dirty="0">
                <a:solidFill>
                  <a:srgbClr val="374151"/>
                </a:solidFill>
                <a:effectLst/>
                <a:latin typeface="Söhne"/>
              </a:rPr>
              <a:t>capturing local features 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and </a:t>
            </a:r>
            <a:r>
              <a:rPr lang="en-US" b="1" i="0" u="none" strike="noStrike" dirty="0">
                <a:solidFill>
                  <a:srgbClr val="374151"/>
                </a:solidFill>
                <a:effectLst/>
                <a:latin typeface="Söhne"/>
              </a:rPr>
              <a:t>spatial hierarchies, 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fully connected layers operate on a </a:t>
            </a:r>
            <a:r>
              <a:rPr lang="en-US" b="1" i="0" u="none" strike="noStrike" dirty="0">
                <a:solidFill>
                  <a:srgbClr val="374151"/>
                </a:solidFill>
                <a:effectLst/>
                <a:latin typeface="Söhne"/>
              </a:rPr>
              <a:t>global scale. 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They consider information from the </a:t>
            </a:r>
            <a:r>
              <a:rPr lang="en-US" b="1" i="0" u="none" strike="noStrike" dirty="0">
                <a:solidFill>
                  <a:srgbClr val="374151"/>
                </a:solidFill>
                <a:effectLst/>
                <a:latin typeface="Söhne"/>
              </a:rPr>
              <a:t>entire feature map 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and can learn to recognize patterns that involve </a:t>
            </a:r>
            <a:r>
              <a:rPr lang="en-US" b="1" i="0" u="none" strike="noStrike" dirty="0">
                <a:solidFill>
                  <a:srgbClr val="374151"/>
                </a:solidFill>
                <a:effectLst/>
                <a:latin typeface="Söhne"/>
              </a:rPr>
              <a:t>relationships between local features.</a:t>
            </a:r>
          </a:p>
          <a:p>
            <a:endParaRPr lang="en-US" b="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8666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A7552E25-FA27-522E-0395-06BA3C9DA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56176"/>
            <a:ext cx="10515600" cy="2272824"/>
          </a:xfrm>
        </p:spPr>
      </p:pic>
    </p:spTree>
    <p:extLst>
      <p:ext uri="{BB962C8B-B14F-4D97-AF65-F5344CB8AC3E}">
        <p14:creationId xmlns:p14="http://schemas.microsoft.com/office/powerpoint/2010/main" val="2500344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computer&#10;&#10;Description automatically generated">
            <a:extLst>
              <a:ext uri="{FF2B5EF4-FFF2-40B4-BE49-F238E27FC236}">
                <a16:creationId xmlns:a16="http://schemas.microsoft.com/office/drawing/2014/main" id="{4415F367-1099-BFC3-A3BD-7D9B7D745B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9772"/>
            <a:ext cx="12192000" cy="6558455"/>
          </a:xfrm>
        </p:spPr>
      </p:pic>
    </p:spTree>
    <p:extLst>
      <p:ext uri="{BB962C8B-B14F-4D97-AF65-F5344CB8AC3E}">
        <p14:creationId xmlns:p14="http://schemas.microsoft.com/office/powerpoint/2010/main" val="2801367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68757-60EE-3EF8-0A96-A5A56306F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842963"/>
          </a:xfrm>
        </p:spPr>
        <p:txBody>
          <a:bodyPr/>
          <a:lstStyle/>
          <a:p>
            <a:r>
              <a:rPr lang="en-US" b="1" dirty="0"/>
              <a:t>Main components: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2894D-9836-1E6B-2B25-535C146F6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i="0" u="none" strike="noStrike" dirty="0">
                <a:solidFill>
                  <a:srgbClr val="C00000"/>
                </a:solidFill>
                <a:effectLst/>
                <a:latin typeface="Avenir Book" panose="02000503020000020003" pitchFamily="2" charset="0"/>
              </a:rPr>
              <a:t>Convolutional Layers: 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Avenir Book" panose="02000503020000020003" pitchFamily="2" charset="0"/>
              </a:rPr>
              <a:t>These layers apply </a:t>
            </a:r>
            <a:r>
              <a:rPr lang="en-US" b="1" i="0" u="none" strike="noStrike" dirty="0">
                <a:solidFill>
                  <a:srgbClr val="7030A0"/>
                </a:solidFill>
                <a:effectLst/>
                <a:latin typeface="Avenir Book" panose="02000503020000020003" pitchFamily="2" charset="0"/>
              </a:rPr>
              <a:t>convolutional operations 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Avenir Book" panose="02000503020000020003" pitchFamily="2" charset="0"/>
              </a:rPr>
              <a:t>to the input data using learnable filters or kernels. </a:t>
            </a:r>
          </a:p>
          <a:p>
            <a:r>
              <a:rPr lang="en-US" b="0" i="0" u="none" strike="noStrike" dirty="0">
                <a:solidFill>
                  <a:srgbClr val="C00000"/>
                </a:solidFill>
                <a:effectLst/>
                <a:latin typeface="Avenir Book" panose="02000503020000020003" pitchFamily="2" charset="0"/>
              </a:rPr>
              <a:t>Activation Functions: 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Avenir Book" panose="02000503020000020003" pitchFamily="2" charset="0"/>
              </a:rPr>
              <a:t>Activation functions, typically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Avenir Book" panose="02000503020000020003" pitchFamily="2" charset="0"/>
              </a:rPr>
              <a:t>ReLU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Avenir Book" panose="02000503020000020003" pitchFamily="2" charset="0"/>
              </a:rPr>
              <a:t> (Rectified Linear Unit), are applied</a:t>
            </a:r>
            <a:endParaRPr lang="en-US" dirty="0">
              <a:solidFill>
                <a:srgbClr val="374151"/>
              </a:solidFill>
              <a:latin typeface="Avenir Book" panose="02000503020000020003" pitchFamily="2" charset="0"/>
            </a:endParaRPr>
          </a:p>
          <a:p>
            <a:r>
              <a:rPr lang="en-US" b="0" i="0" u="none" strike="noStrike" dirty="0">
                <a:solidFill>
                  <a:srgbClr val="C00000"/>
                </a:solidFill>
                <a:effectLst/>
                <a:latin typeface="Avenir Book" panose="02000503020000020003" pitchFamily="2" charset="0"/>
              </a:rPr>
              <a:t>Pooling Layers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Avenir Book" panose="02000503020000020003" pitchFamily="2" charset="0"/>
              </a:rPr>
              <a:t>: Pooling layers are used to reduce the spatial dimensions of the feature maps produced by convolutional layers.</a:t>
            </a:r>
          </a:p>
          <a:p>
            <a:r>
              <a:rPr lang="en-US" b="0" i="0" u="none" strike="noStrike" dirty="0">
                <a:solidFill>
                  <a:srgbClr val="C00000"/>
                </a:solidFill>
                <a:effectLst/>
                <a:latin typeface="Avenir Book" panose="02000503020000020003" pitchFamily="2" charset="0"/>
              </a:rPr>
              <a:t>Fully Connected Layers:  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Avenir Book" panose="02000503020000020003" pitchFamily="2" charset="0"/>
              </a:rPr>
              <a:t>These layers are traditional neural network layers where each neuron is connected to every neuron in the previous and subsequent layers</a:t>
            </a:r>
            <a:endParaRPr lang="en-US" dirty="0">
              <a:solidFill>
                <a:srgbClr val="374151"/>
              </a:solidFill>
              <a:latin typeface="Avenir Book" panose="02000503020000020003" pitchFamily="2" charset="0"/>
            </a:endParaRPr>
          </a:p>
          <a:p>
            <a:r>
              <a:rPr lang="en-US" b="0" i="0" u="none" strike="noStrike" dirty="0">
                <a:solidFill>
                  <a:srgbClr val="C00000"/>
                </a:solidFill>
                <a:effectLst/>
                <a:latin typeface="Avenir Book" panose="02000503020000020003" pitchFamily="2" charset="0"/>
              </a:rPr>
              <a:t>Dropout: 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Avenir Book" panose="02000503020000020003" pitchFamily="2" charset="0"/>
              </a:rPr>
              <a:t>Dropout prevents overfitting by randomly dropping a certain percentage of neurons during training.</a:t>
            </a:r>
          </a:p>
          <a:p>
            <a:r>
              <a:rPr lang="en-US" dirty="0">
                <a:solidFill>
                  <a:srgbClr val="C00000"/>
                </a:solidFill>
                <a:latin typeface="Avenir Book" panose="02000503020000020003" pitchFamily="2" charset="0"/>
              </a:rPr>
              <a:t>Loss Function: </a:t>
            </a:r>
          </a:p>
        </p:txBody>
      </p:sp>
    </p:spTree>
    <p:extLst>
      <p:ext uri="{BB962C8B-B14F-4D97-AF65-F5344CB8AC3E}">
        <p14:creationId xmlns:p14="http://schemas.microsoft.com/office/powerpoint/2010/main" val="2686305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7A990-1DD0-F8B2-3325-9D3A6CE21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07758"/>
            <a:ext cx="10515600" cy="1603375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>
                <a:solidFill>
                  <a:srgbClr val="C00000"/>
                </a:solidFill>
                <a:latin typeface="Avenir Book" panose="02000503020000020003" pitchFamily="2" charset="0"/>
              </a:rPr>
              <a:t>Spatial structure for image recognition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423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2BE24-E5EF-C01E-F47F-A86378BF6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u="none" strike="noStrike" dirty="0">
                <a:solidFill>
                  <a:srgbClr val="C00000"/>
                </a:solidFill>
                <a:effectLst/>
                <a:latin typeface="Avenir Book" panose="02000503020000020003" pitchFamily="2" charset="0"/>
              </a:rPr>
              <a:t>Spatial structure </a:t>
            </a:r>
            <a:r>
              <a:rPr lang="en-US" b="1" i="0" u="none" strike="noStrike" dirty="0">
                <a:effectLst/>
                <a:latin typeface="Avenir Book" panose="02000503020000020003" pitchFamily="2" charset="0"/>
              </a:rPr>
              <a:t>in the context of image recognition refers to the </a:t>
            </a:r>
            <a:r>
              <a:rPr lang="en-US" b="1" i="0" u="none" strike="noStrike" dirty="0">
                <a:solidFill>
                  <a:srgbClr val="C00000"/>
                </a:solidFill>
                <a:effectLst/>
                <a:latin typeface="Avenir Book" panose="02000503020000020003" pitchFamily="2" charset="0"/>
              </a:rPr>
              <a:t>arrangement and organization </a:t>
            </a:r>
            <a:r>
              <a:rPr lang="en-US" b="1" i="0" u="none" strike="noStrike" dirty="0">
                <a:effectLst/>
                <a:latin typeface="Avenir Book" panose="02000503020000020003" pitchFamily="2" charset="0"/>
              </a:rPr>
              <a:t>of </a:t>
            </a:r>
            <a:r>
              <a:rPr lang="en-US" b="1" i="0" u="none" strike="noStrike" dirty="0">
                <a:solidFill>
                  <a:srgbClr val="C00000"/>
                </a:solidFill>
                <a:effectLst/>
                <a:latin typeface="Avenir Book" panose="02000503020000020003" pitchFamily="2" charset="0"/>
              </a:rPr>
              <a:t>visual elements (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Avenir Book" panose="02000503020000020003" pitchFamily="2" charset="0"/>
              </a:rPr>
              <a:t>objects or features</a:t>
            </a:r>
            <a:r>
              <a:rPr lang="en-US" b="1" i="0" u="none" strike="noStrike" dirty="0">
                <a:solidFill>
                  <a:srgbClr val="C00000"/>
                </a:solidFill>
                <a:effectLst/>
                <a:latin typeface="Avenir Book" panose="02000503020000020003" pitchFamily="2" charset="0"/>
              </a:rPr>
              <a:t>) </a:t>
            </a:r>
            <a:r>
              <a:rPr lang="en-US" b="1" i="0" u="none" strike="noStrike" dirty="0">
                <a:effectLst/>
                <a:latin typeface="Avenir Book" panose="02000503020000020003" pitchFamily="2" charset="0"/>
              </a:rPr>
              <a:t>within an image. </a:t>
            </a:r>
          </a:p>
          <a:p>
            <a:pPr marL="0" indent="0">
              <a:buNone/>
            </a:pPr>
            <a:endParaRPr lang="en-US" b="1" i="0" u="none" strike="noStrike" dirty="0">
              <a:effectLst/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b="0" i="0" u="none" strike="noStrike" dirty="0">
                <a:solidFill>
                  <a:srgbClr val="374151"/>
                </a:solidFill>
                <a:effectLst/>
                <a:latin typeface="Avenir Book" panose="02000503020000020003" pitchFamily="2" charset="0"/>
              </a:rPr>
              <a:t>It is a fundamental concept in computer vision and image processing, and it plays a crucial role in understanding and recognizing objects or patterns within images.</a:t>
            </a: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67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B1CB0-943F-A334-ACE1-5BA26D462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333"/>
            <a:ext cx="10515600" cy="4737630"/>
          </a:xfrm>
        </p:spPr>
        <p:txBody>
          <a:bodyPr>
            <a:normAutofit/>
          </a:bodyPr>
          <a:lstStyle/>
          <a:p>
            <a:r>
              <a:rPr lang="en-US" sz="2400" b="1" i="0" u="none" strike="noStrike" dirty="0">
                <a:effectLst/>
                <a:latin typeface="Söhne"/>
              </a:rPr>
              <a:t>Facial Landmarks</a:t>
            </a: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Söhne"/>
              </a:rPr>
              <a:t>: Facial landmarks are specific points or features on the face, such as the eyes, nose, mouth, and corners of the mouth.</a:t>
            </a:r>
          </a:p>
          <a:p>
            <a:r>
              <a:rPr lang="en-US" sz="2400" b="1" i="0" u="none" strike="noStrike" dirty="0">
                <a:effectLst/>
                <a:latin typeface="Söhne"/>
              </a:rPr>
              <a:t>Pose and Orientation</a:t>
            </a: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Söhne"/>
              </a:rPr>
              <a:t>: The orientation and pose of the face within the image are vital spatial structures. </a:t>
            </a:r>
          </a:p>
          <a:p>
            <a:r>
              <a:rPr lang="en-US" sz="2400" b="1" i="0" u="none" strike="noStrike" dirty="0">
                <a:effectLst/>
                <a:latin typeface="Söhne"/>
              </a:rPr>
              <a:t>Face-to-Eye Distance</a:t>
            </a: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Söhne"/>
              </a:rPr>
              <a:t>: The distance between the centers of the eyes, known as the interocular distance, is a critical spatial structure. It is often used as a reference point for aligning and comparing faces.</a:t>
            </a:r>
            <a:endParaRPr lang="en-US" sz="2400" dirty="0">
              <a:solidFill>
                <a:srgbClr val="374151"/>
              </a:solidFill>
              <a:latin typeface="Söhne"/>
            </a:endParaRPr>
          </a:p>
          <a:p>
            <a:r>
              <a:rPr lang="en-US" sz="2400" b="1" i="0" u="none" strike="noStrike" dirty="0">
                <a:solidFill>
                  <a:srgbClr val="374151"/>
                </a:solidFill>
                <a:effectLst/>
                <a:latin typeface="Söhne"/>
              </a:rPr>
              <a:t>Texture and Wrinkles</a:t>
            </a: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Söhne"/>
              </a:rPr>
              <a:t>: Fine-grained details, such as wrinkles, moles, or skin texture, can also be considered spatial structures within a face. These details can be used to enhance the accuracy of face recognition.</a:t>
            </a:r>
          </a:p>
          <a:p>
            <a:r>
              <a:rPr lang="en-US" sz="2400" b="1" i="0" u="none" strike="noStrike" dirty="0">
                <a:solidFill>
                  <a:srgbClr val="374151"/>
                </a:solidFill>
                <a:effectLst/>
                <a:latin typeface="Söhne"/>
              </a:rPr>
              <a:t>Hair and Accessories</a:t>
            </a: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Söhne"/>
              </a:rPr>
              <a:t>: Spatial structures may include elements like hairstyle, glasses, or facial hair, which can change the appearance of the face. 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11896E-428D-3908-BEBA-8EE96B68962B}"/>
              </a:ext>
            </a:extLst>
          </p:cNvPr>
          <p:cNvSpPr txBox="1"/>
          <p:nvPr/>
        </p:nvSpPr>
        <p:spPr>
          <a:xfrm>
            <a:off x="999067" y="609600"/>
            <a:ext cx="9838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Avenir Book" panose="02000503020000020003" pitchFamily="2" charset="0"/>
              </a:rPr>
              <a:t>Spatial Structure for Facial Recognition System</a:t>
            </a:r>
          </a:p>
        </p:txBody>
      </p:sp>
    </p:spTree>
    <p:extLst>
      <p:ext uri="{BB962C8B-B14F-4D97-AF65-F5344CB8AC3E}">
        <p14:creationId xmlns:p14="http://schemas.microsoft.com/office/powerpoint/2010/main" val="357698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1487</TotalTime>
  <Words>2004</Words>
  <Application>Microsoft Macintosh PowerPoint</Application>
  <PresentationFormat>Widescreen</PresentationFormat>
  <Paragraphs>239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4" baseType="lpstr">
      <vt:lpstr>Arial</vt:lpstr>
      <vt:lpstr>Arial MT</vt:lpstr>
      <vt:lpstr>Avenir Book</vt:lpstr>
      <vt:lpstr>Calibri</vt:lpstr>
      <vt:lpstr>Calibri Light</vt:lpstr>
      <vt:lpstr>Helvetica</vt:lpstr>
      <vt:lpstr>Raleway</vt:lpstr>
      <vt:lpstr>Söhne</vt:lpstr>
      <vt:lpstr>System Font Regular</vt:lpstr>
      <vt:lpstr>Tahoma</vt:lpstr>
      <vt:lpstr>Trebuchet MS</vt:lpstr>
      <vt:lpstr>Office Theme</vt:lpstr>
      <vt:lpstr>CS7/8745 : Machine Learning   Instructor: Salim Sazzed Department of Computer Science University of Memphis   </vt:lpstr>
      <vt:lpstr>PowerPoint Presentation</vt:lpstr>
      <vt:lpstr>Convolutional Neural Network (CNN)</vt:lpstr>
      <vt:lpstr>PowerPoint Presentation</vt:lpstr>
      <vt:lpstr>PowerPoint Presentation</vt:lpstr>
      <vt:lpstr>Main components: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 a Hierarchy of Feature Extractors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non-fully connected layer used in most part of the network?</vt:lpstr>
      <vt:lpstr>PowerPoint Presentation</vt:lpstr>
      <vt:lpstr>PowerPoint Presentation</vt:lpstr>
      <vt:lpstr>PowerPoint Presentation</vt:lpstr>
      <vt:lpstr>More sophisticated edge detection filter  (Sobel Filter)</vt:lpstr>
      <vt:lpstr>PowerPoint Presentation</vt:lpstr>
      <vt:lpstr>PowerPoint Presentation</vt:lpstr>
      <vt:lpstr>PowerPoint Presentation</vt:lpstr>
      <vt:lpstr>PowerPoint Presentation</vt:lpstr>
      <vt:lpstr>Convolution</vt:lpstr>
      <vt:lpstr>PowerPoint Presentation</vt:lpstr>
      <vt:lpstr>Sliding Window</vt:lpstr>
      <vt:lpstr>Sliding window convolution</vt:lpstr>
      <vt:lpstr>Feature Map</vt:lpstr>
      <vt:lpstr>PowerPoint Presentation</vt:lpstr>
      <vt:lpstr>How stride size impact the size of feature map?</vt:lpstr>
      <vt:lpstr>Max Pooling</vt:lpstr>
      <vt:lpstr>CNNs for Classification: Feature Learning</vt:lpstr>
      <vt:lpstr>Flattening </vt:lpstr>
      <vt:lpstr>PowerPoint Presentation</vt:lpstr>
      <vt:lpstr>Fully Connected Layer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SAZZED, SALIM</dc:creator>
  <cp:lastModifiedBy>SAZZED, SALIM</cp:lastModifiedBy>
  <cp:revision>69</cp:revision>
  <dcterms:created xsi:type="dcterms:W3CDTF">2023-10-08T01:42:26Z</dcterms:created>
  <dcterms:modified xsi:type="dcterms:W3CDTF">2023-11-22T04:03:05Z</dcterms:modified>
</cp:coreProperties>
</file>